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Lst>
  <p:notesMasterIdLst>
    <p:notesMasterId r:id="rId11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5" roundtripDataSignature="AMtx7mgd3IAM8FmC7R9+xycTL/hYJZvaY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8"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customschemas.google.com/relationships/presentationmetadata" Target="meta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6" name="Google Shape;1356;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8" name="Google Shape;1368;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6" name="Google Shape;1386;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8" name="Google Shape;139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0" name="Google Shape;1410;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4" name="Google Shape;1424;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9" name="Google Shape;1439;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3" name="Google Shape;1453;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p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5" name="Google Shape;1465;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1" name="Google Shape;13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3" name="Google Shape;87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7" name="Google Shape;88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0" name="Google Shape;930;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7" name="Google Shape;1027;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5" name="Google Shape;1055;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1" name="Google Shape;111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7" name="Google Shape;113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7" name="Google Shape;1177;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4" name="Google Shape;120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9" name="Google Shape;1219;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1" name="Google Shape;1231;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3" name="Google Shape;1243;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4" name="Google Shape;1274;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8" name="Google Shape;131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1" name="Google Shape;1331;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4" name="Google Shape;1344;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110"/>
          <p:cNvSpPr txBox="1">
            <a:spLocks noGrp="1"/>
          </p:cNvSpPr>
          <p:nvPr>
            <p:ph type="title"/>
          </p:nvPr>
        </p:nvSpPr>
        <p:spPr>
          <a:xfrm>
            <a:off x="838200" y="319087"/>
            <a:ext cx="7391400" cy="56356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10"/>
          <p:cNvSpPr txBox="1">
            <a:spLocks noGrp="1"/>
          </p:cNvSpPr>
          <p:nvPr>
            <p:ph type="body" idx="1"/>
          </p:nvPr>
        </p:nvSpPr>
        <p:spPr>
          <a:xfrm>
            <a:off x="457200" y="1076325"/>
            <a:ext cx="8229600" cy="52482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110"/>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0"/>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sp>
        <p:nvSpPr>
          <p:cNvPr id="87" name="Google Shape;87;p1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 name="Google Shape;88;p1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lvl1pPr>
            <a:lvl2pPr marL="914400" lvl="1" indent="-228600" algn="l">
              <a:spcBef>
                <a:spcPts val="360"/>
              </a:spcBef>
              <a:spcAft>
                <a:spcPts val="0"/>
              </a:spcAft>
              <a:buSzPts val="18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9" name="Google Shape;89;p119"/>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19"/>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7"/>
        <p:cNvGrpSpPr/>
        <p:nvPr/>
      </p:nvGrpSpPr>
      <p:grpSpPr>
        <a:xfrm>
          <a:off x="0" y="0"/>
          <a:ext cx="0" cy="0"/>
          <a:chOff x="0" y="0"/>
          <a:chExt cx="0" cy="0"/>
        </a:xfrm>
      </p:grpSpPr>
      <p:sp>
        <p:nvSpPr>
          <p:cNvPr id="118" name="Google Shape;118;p121"/>
          <p:cNvSpPr txBox="1">
            <a:spLocks noGrp="1"/>
          </p:cNvSpPr>
          <p:nvPr>
            <p:ph type="subTitle" idx="1"/>
          </p:nvPr>
        </p:nvSpPr>
        <p:spPr>
          <a:xfrm>
            <a:off x="1081088" y="5443538"/>
            <a:ext cx="7086600" cy="381000"/>
          </a:xfrm>
          <a:prstGeom prst="rect">
            <a:avLst/>
          </a:prstGeom>
          <a:noFill/>
          <a:ln>
            <a:noFill/>
          </a:ln>
        </p:spPr>
        <p:txBody>
          <a:bodyPr spcFirstLastPara="1" wrap="square" lIns="91425" tIns="45700" rIns="91425" bIns="45700" anchor="t" anchorCtr="0">
            <a:noAutofit/>
          </a:bodyPr>
          <a:lstStyle>
            <a:lvl1pPr lvl="0" algn="ctr">
              <a:spcBef>
                <a:spcPts val="560"/>
              </a:spcBef>
              <a:spcAft>
                <a:spcPts val="0"/>
              </a:spcAft>
              <a:buSzPts val="2800"/>
              <a:buFont typeface="Noto Sans Symbols"/>
              <a:buNone/>
              <a:defRPr sz="2800">
                <a:solidFill>
                  <a:schemeClr val="lt1"/>
                </a:solidFil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119" name="Google Shape;119;p121"/>
          <p:cNvSpPr txBox="1">
            <a:spLocks noGrp="1"/>
          </p:cNvSpPr>
          <p:nvPr>
            <p:ph type="ctrTitle"/>
          </p:nvPr>
        </p:nvSpPr>
        <p:spPr>
          <a:xfrm>
            <a:off x="990600" y="4572000"/>
            <a:ext cx="7239000" cy="6318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4800">
                <a:solidFill>
                  <a:schemeClr val="l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11"/>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1"/>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12"/>
          <p:cNvSpPr txBox="1">
            <a:spLocks noGrp="1"/>
          </p:cNvSpPr>
          <p:nvPr>
            <p:ph type="title"/>
          </p:nvPr>
        </p:nvSpPr>
        <p:spPr>
          <a:xfrm rot="5400000">
            <a:off x="4655344" y="2293144"/>
            <a:ext cx="6005512"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112"/>
          <p:cNvSpPr txBox="1">
            <a:spLocks noGrp="1"/>
          </p:cNvSpPr>
          <p:nvPr>
            <p:ph type="body" idx="1"/>
          </p:nvPr>
        </p:nvSpPr>
        <p:spPr>
          <a:xfrm rot="5400000">
            <a:off x="464344" y="311944"/>
            <a:ext cx="6005512"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 name="Google Shape;49;p112"/>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2"/>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113"/>
          <p:cNvSpPr txBox="1">
            <a:spLocks noGrp="1"/>
          </p:cNvSpPr>
          <p:nvPr>
            <p:ph type="title"/>
          </p:nvPr>
        </p:nvSpPr>
        <p:spPr>
          <a:xfrm>
            <a:off x="838200" y="319087"/>
            <a:ext cx="7391400" cy="56356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113"/>
          <p:cNvSpPr txBox="1">
            <a:spLocks noGrp="1"/>
          </p:cNvSpPr>
          <p:nvPr>
            <p:ph type="body" idx="1"/>
          </p:nvPr>
        </p:nvSpPr>
        <p:spPr>
          <a:xfrm rot="5400000">
            <a:off x="1947863" y="-414337"/>
            <a:ext cx="5248275"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 name="Google Shape;54;p113"/>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3"/>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11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114"/>
          <p:cNvSpPr>
            <a:spLocks noGrp="1"/>
          </p:cNvSpPr>
          <p:nvPr>
            <p:ph type="pic" idx="2"/>
          </p:nvPr>
        </p:nvSpPr>
        <p:spPr>
          <a:xfrm>
            <a:off x="1792288" y="612775"/>
            <a:ext cx="5486400" cy="4114800"/>
          </a:xfrm>
          <a:prstGeom prst="rect">
            <a:avLst/>
          </a:prstGeom>
          <a:noFill/>
          <a:ln>
            <a:noFill/>
          </a:ln>
        </p:spPr>
      </p:sp>
      <p:sp>
        <p:nvSpPr>
          <p:cNvPr id="59" name="Google Shape;59;p11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0" name="Google Shape;60;p114"/>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4"/>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1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1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5" name="Google Shape;65;p11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6" name="Google Shape;66;p115"/>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5"/>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16"/>
          <p:cNvSpPr txBox="1">
            <a:spLocks noGrp="1"/>
          </p:cNvSpPr>
          <p:nvPr>
            <p:ph type="title"/>
          </p:nvPr>
        </p:nvSpPr>
        <p:spPr>
          <a:xfrm>
            <a:off x="838200" y="319087"/>
            <a:ext cx="7391400" cy="56356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116"/>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6"/>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
        <p:cNvGrpSpPr/>
        <p:nvPr/>
      </p:nvGrpSpPr>
      <p:grpSpPr>
        <a:xfrm>
          <a:off x="0" y="0"/>
          <a:ext cx="0" cy="0"/>
          <a:chOff x="0" y="0"/>
          <a:chExt cx="0" cy="0"/>
        </a:xfrm>
      </p:grpSpPr>
      <p:sp>
        <p:nvSpPr>
          <p:cNvPr id="73" name="Google Shape;73;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5" name="Google Shape;75;p1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76" name="Google Shape;76;p1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7" name="Google Shape;77;p1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78" name="Google Shape;78;p117"/>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17"/>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
        <p:cNvGrpSpPr/>
        <p:nvPr/>
      </p:nvGrpSpPr>
      <p:grpSpPr>
        <a:xfrm>
          <a:off x="0" y="0"/>
          <a:ext cx="0" cy="0"/>
          <a:chOff x="0" y="0"/>
          <a:chExt cx="0" cy="0"/>
        </a:xfrm>
      </p:grpSpPr>
      <p:sp>
        <p:nvSpPr>
          <p:cNvPr id="81" name="Google Shape;81;p118"/>
          <p:cNvSpPr txBox="1">
            <a:spLocks noGrp="1"/>
          </p:cNvSpPr>
          <p:nvPr>
            <p:ph type="title"/>
          </p:nvPr>
        </p:nvSpPr>
        <p:spPr>
          <a:xfrm>
            <a:off x="838200" y="319087"/>
            <a:ext cx="7391400" cy="56356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 name="Google Shape;82;p118"/>
          <p:cNvSpPr txBox="1">
            <a:spLocks noGrp="1"/>
          </p:cNvSpPr>
          <p:nvPr>
            <p:ph type="body" idx="1"/>
          </p:nvPr>
        </p:nvSpPr>
        <p:spPr>
          <a:xfrm>
            <a:off x="457200" y="1076325"/>
            <a:ext cx="4038600" cy="5248275"/>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83" name="Google Shape;83;p118"/>
          <p:cNvSpPr txBox="1">
            <a:spLocks noGrp="1"/>
          </p:cNvSpPr>
          <p:nvPr>
            <p:ph type="body" idx="2"/>
          </p:nvPr>
        </p:nvSpPr>
        <p:spPr>
          <a:xfrm>
            <a:off x="4648200" y="1076325"/>
            <a:ext cx="4038600" cy="5248275"/>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84" name="Google Shape;84;p118"/>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1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8"/>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p:nvPr/>
        </p:nvSpPr>
        <p:spPr>
          <a:xfrm>
            <a:off x="0" y="6562725"/>
            <a:ext cx="9144000" cy="304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 name="Google Shape;11;p109"/>
          <p:cNvSpPr txBox="1"/>
          <p:nvPr/>
        </p:nvSpPr>
        <p:spPr>
          <a:xfrm>
            <a:off x="0" y="0"/>
            <a:ext cx="9144000" cy="9144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12" name="Google Shape;12;p109"/>
          <p:cNvGrpSpPr/>
          <p:nvPr/>
        </p:nvGrpSpPr>
        <p:grpSpPr>
          <a:xfrm>
            <a:off x="44450" y="44450"/>
            <a:ext cx="863600" cy="847725"/>
            <a:chOff x="0" y="2704"/>
            <a:chExt cx="1063" cy="1086"/>
          </a:xfrm>
        </p:grpSpPr>
        <p:sp>
          <p:nvSpPr>
            <p:cNvPr id="13" name="Google Shape;13;p109"/>
            <p:cNvSpPr txBox="1"/>
            <p:nvPr/>
          </p:nvSpPr>
          <p:spPr>
            <a:xfrm>
              <a:off x="0" y="2704"/>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 name="Google Shape;14;p109"/>
            <p:cNvSpPr txBox="1"/>
            <p:nvPr/>
          </p:nvSpPr>
          <p:spPr>
            <a:xfrm>
              <a:off x="295" y="2704"/>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 name="Google Shape;15;p109"/>
            <p:cNvSpPr txBox="1"/>
            <p:nvPr/>
          </p:nvSpPr>
          <p:spPr>
            <a:xfrm>
              <a:off x="567" y="2704"/>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6" name="Google Shape;16;p109"/>
            <p:cNvSpPr txBox="1"/>
            <p:nvPr/>
          </p:nvSpPr>
          <p:spPr>
            <a:xfrm>
              <a:off x="0" y="2991"/>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 name="Google Shape;17;p109"/>
            <p:cNvSpPr txBox="1"/>
            <p:nvPr/>
          </p:nvSpPr>
          <p:spPr>
            <a:xfrm>
              <a:off x="295" y="2991"/>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8" name="Google Shape;18;p109"/>
            <p:cNvSpPr txBox="1"/>
            <p:nvPr/>
          </p:nvSpPr>
          <p:spPr>
            <a:xfrm>
              <a:off x="567" y="2991"/>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9" name="Google Shape;19;p109"/>
            <p:cNvSpPr txBox="1"/>
            <p:nvPr/>
          </p:nvSpPr>
          <p:spPr>
            <a:xfrm>
              <a:off x="838" y="2704"/>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 name="Google Shape;20;p109"/>
            <p:cNvSpPr txBox="1"/>
            <p:nvPr/>
          </p:nvSpPr>
          <p:spPr>
            <a:xfrm>
              <a:off x="295" y="3273"/>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1" name="Google Shape;21;p109"/>
            <p:cNvSpPr txBox="1"/>
            <p:nvPr/>
          </p:nvSpPr>
          <p:spPr>
            <a:xfrm>
              <a:off x="0" y="3273"/>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2" name="Google Shape;22;p109"/>
            <p:cNvSpPr txBox="1"/>
            <p:nvPr/>
          </p:nvSpPr>
          <p:spPr>
            <a:xfrm>
              <a:off x="0" y="3562"/>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3" name="Google Shape;23;p109"/>
          <p:cNvGrpSpPr/>
          <p:nvPr/>
        </p:nvGrpSpPr>
        <p:grpSpPr>
          <a:xfrm rot="10800000">
            <a:off x="8180079" y="-11341"/>
            <a:ext cx="863600" cy="881291"/>
            <a:chOff x="59" y="2704"/>
            <a:chExt cx="1063" cy="1129"/>
          </a:xfrm>
        </p:grpSpPr>
        <p:sp>
          <p:nvSpPr>
            <p:cNvPr id="24" name="Google Shape;24;p109"/>
            <p:cNvSpPr txBox="1"/>
            <p:nvPr/>
          </p:nvSpPr>
          <p:spPr>
            <a:xfrm>
              <a:off x="59" y="2765"/>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 name="Google Shape;25;p109"/>
            <p:cNvSpPr txBox="1"/>
            <p:nvPr/>
          </p:nvSpPr>
          <p:spPr>
            <a:xfrm>
              <a:off x="354" y="2704"/>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 name="Google Shape;26;p109"/>
            <p:cNvSpPr txBox="1"/>
            <p:nvPr/>
          </p:nvSpPr>
          <p:spPr>
            <a:xfrm>
              <a:off x="625" y="2704"/>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 name="Google Shape;27;p109"/>
            <p:cNvSpPr txBox="1"/>
            <p:nvPr/>
          </p:nvSpPr>
          <p:spPr>
            <a:xfrm>
              <a:off x="59" y="3052"/>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8" name="Google Shape;28;p109"/>
            <p:cNvSpPr txBox="1"/>
            <p:nvPr/>
          </p:nvSpPr>
          <p:spPr>
            <a:xfrm>
              <a:off x="354" y="3052"/>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 name="Google Shape;29;p109"/>
            <p:cNvSpPr txBox="1"/>
            <p:nvPr/>
          </p:nvSpPr>
          <p:spPr>
            <a:xfrm>
              <a:off x="625" y="3052"/>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 name="Google Shape;30;p109"/>
            <p:cNvSpPr txBox="1"/>
            <p:nvPr/>
          </p:nvSpPr>
          <p:spPr>
            <a:xfrm>
              <a:off x="897" y="2704"/>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 name="Google Shape;31;p109"/>
            <p:cNvSpPr txBox="1"/>
            <p:nvPr/>
          </p:nvSpPr>
          <p:spPr>
            <a:xfrm>
              <a:off x="354" y="3334"/>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 name="Google Shape;32;p109"/>
            <p:cNvSpPr txBox="1"/>
            <p:nvPr/>
          </p:nvSpPr>
          <p:spPr>
            <a:xfrm>
              <a:off x="59" y="3395"/>
              <a:ext cx="225" cy="2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3" name="Google Shape;33;p109"/>
            <p:cNvSpPr txBox="1"/>
            <p:nvPr/>
          </p:nvSpPr>
          <p:spPr>
            <a:xfrm>
              <a:off x="59" y="3605"/>
              <a:ext cx="225" cy="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4" name="Google Shape;34;p109"/>
          <p:cNvSpPr txBox="1">
            <a:spLocks noGrp="1"/>
          </p:cNvSpPr>
          <p:nvPr>
            <p:ph type="body" idx="1"/>
          </p:nvPr>
        </p:nvSpPr>
        <p:spPr>
          <a:xfrm>
            <a:off x="457200" y="1076325"/>
            <a:ext cx="8229600" cy="524827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hlink"/>
              </a:buClr>
              <a:buSzPts val="3200"/>
              <a:buFont typeface="Noto Sans Symbols"/>
              <a:buChar char="❖"/>
              <a:defRPr sz="32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accent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Google Shape;35;p109"/>
          <p:cNvSpPr txBox="1">
            <a:spLocks noGrp="1"/>
          </p:cNvSpPr>
          <p:nvPr>
            <p:ph type="ftr" idx="11"/>
          </p:nvPr>
        </p:nvSpPr>
        <p:spPr>
          <a:xfrm>
            <a:off x="7162800" y="6567487"/>
            <a:ext cx="1524000" cy="290512"/>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000" b="1"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 name="Google Shape;36;p109"/>
          <p:cNvSpPr txBox="1">
            <a:spLocks noGrp="1"/>
          </p:cNvSpPr>
          <p:nvPr>
            <p:ph type="sldNum" idx="12"/>
          </p:nvPr>
        </p:nvSpPr>
        <p:spPr>
          <a:xfrm>
            <a:off x="476250" y="6565900"/>
            <a:ext cx="609600" cy="268287"/>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1pPr>
            <a:lvl2pPr marL="0" marR="0" lvl="1"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2pPr>
            <a:lvl3pPr marL="0" marR="0" lvl="2"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3pPr>
            <a:lvl4pPr marL="0" marR="0" lvl="3"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4pPr>
            <a:lvl5pPr marL="0" marR="0" lvl="4"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5pPr>
            <a:lvl6pPr marL="0" marR="0" lvl="5"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6pPr>
            <a:lvl7pPr marL="0" marR="0" lvl="6"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7pPr>
            <a:lvl8pPr marL="0" marR="0" lvl="7"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8pPr>
            <a:lvl9pPr marL="0" marR="0" lvl="8" indent="0" algn="ctr" rtl="0">
              <a:lnSpc>
                <a:spcPct val="100000"/>
              </a:lnSpc>
              <a:spcBef>
                <a:spcPts val="0"/>
              </a:spcBef>
              <a:spcAft>
                <a:spcPts val="0"/>
              </a:spcAft>
              <a:buClr>
                <a:schemeClr val="dk2"/>
              </a:buClr>
              <a:buSzPts val="1000"/>
              <a:buFont typeface="Verdana"/>
              <a:buNone/>
              <a:defRPr sz="1000" b="0" i="0" u="none">
                <a:solidFill>
                  <a:schemeClr val="dk2"/>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37" name="Google Shape;37;p109"/>
          <p:cNvSpPr txBox="1">
            <a:spLocks noGrp="1"/>
          </p:cNvSpPr>
          <p:nvPr>
            <p:ph type="title"/>
          </p:nvPr>
        </p:nvSpPr>
        <p:spPr>
          <a:xfrm>
            <a:off x="838200" y="319087"/>
            <a:ext cx="7391400" cy="5635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3600" b="1"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3600" b="1"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3600" b="1"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3600" b="1"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3600" b="1" i="0" u="none" strike="noStrike" cap="none">
                <a:solidFill>
                  <a:schemeClr val="lt1"/>
                </a:solidFill>
                <a:latin typeface="Arial"/>
                <a:ea typeface="Arial"/>
                <a:cs typeface="Arial"/>
                <a:sym typeface="Arial"/>
              </a:defRPr>
            </a:lvl6pPr>
            <a:lvl7pPr marR="0" lvl="6" algn="ctr" rtl="0">
              <a:spcBef>
                <a:spcPts val="0"/>
              </a:spcBef>
              <a:spcAft>
                <a:spcPts val="0"/>
              </a:spcAft>
              <a:buSzPts val="1400"/>
              <a:buNone/>
              <a:defRPr sz="3600" b="1" i="0" u="none" strike="noStrike" cap="none">
                <a:solidFill>
                  <a:schemeClr val="lt1"/>
                </a:solidFill>
                <a:latin typeface="Arial"/>
                <a:ea typeface="Arial"/>
                <a:cs typeface="Arial"/>
                <a:sym typeface="Arial"/>
              </a:defRPr>
            </a:lvl7pPr>
            <a:lvl8pPr marR="0" lvl="7" algn="ctr" rtl="0">
              <a:spcBef>
                <a:spcPts val="0"/>
              </a:spcBef>
              <a:spcAft>
                <a:spcPts val="0"/>
              </a:spcAft>
              <a:buSzPts val="1400"/>
              <a:buNone/>
              <a:defRPr sz="3600" b="1" i="0" u="none" strike="noStrike" cap="none">
                <a:solidFill>
                  <a:schemeClr val="lt1"/>
                </a:solidFill>
                <a:latin typeface="Arial"/>
                <a:ea typeface="Arial"/>
                <a:cs typeface="Arial"/>
                <a:sym typeface="Arial"/>
              </a:defRPr>
            </a:lvl8pPr>
            <a:lvl9pPr marR="0" lvl="8" algn="ctr" rtl="0">
              <a:spcBef>
                <a:spcPts val="0"/>
              </a:spcBef>
              <a:spcAft>
                <a:spcPts val="0"/>
              </a:spcAft>
              <a:buSzPts val="1400"/>
              <a:buNone/>
              <a:defRPr sz="3600" b="1"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20"/>
          <p:cNvSpPr txBox="1"/>
          <p:nvPr/>
        </p:nvSpPr>
        <p:spPr>
          <a:xfrm>
            <a:off x="0" y="4221162"/>
            <a:ext cx="9144000" cy="2636837"/>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93" name="Google Shape;93;p120"/>
          <p:cNvGrpSpPr/>
          <p:nvPr/>
        </p:nvGrpSpPr>
        <p:grpSpPr>
          <a:xfrm rot="10800000">
            <a:off x="7468142" y="5162550"/>
            <a:ext cx="1646416" cy="1630362"/>
            <a:chOff x="-29" y="2704"/>
            <a:chExt cx="1057" cy="1086"/>
          </a:xfrm>
        </p:grpSpPr>
        <p:sp>
          <p:nvSpPr>
            <p:cNvPr id="94" name="Google Shape;94;p120"/>
            <p:cNvSpPr txBox="1"/>
            <p:nvPr/>
          </p:nvSpPr>
          <p:spPr>
            <a:xfrm>
              <a:off x="-29" y="2704"/>
              <a:ext cx="221"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 name="Google Shape;95;p120"/>
            <p:cNvSpPr txBox="1"/>
            <p:nvPr/>
          </p:nvSpPr>
          <p:spPr>
            <a:xfrm>
              <a:off x="268" y="2704"/>
              <a:ext cx="216"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6" name="Google Shape;96;p120"/>
            <p:cNvSpPr txBox="1"/>
            <p:nvPr/>
          </p:nvSpPr>
          <p:spPr>
            <a:xfrm>
              <a:off x="540" y="2704"/>
              <a:ext cx="216"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7" name="Google Shape;97;p120"/>
            <p:cNvSpPr txBox="1"/>
            <p:nvPr/>
          </p:nvSpPr>
          <p:spPr>
            <a:xfrm>
              <a:off x="-29" y="2990"/>
              <a:ext cx="221"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8" name="Google Shape;98;p120"/>
            <p:cNvSpPr txBox="1"/>
            <p:nvPr/>
          </p:nvSpPr>
          <p:spPr>
            <a:xfrm>
              <a:off x="268" y="2990"/>
              <a:ext cx="216"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9" name="Google Shape;99;p120"/>
            <p:cNvSpPr txBox="1"/>
            <p:nvPr/>
          </p:nvSpPr>
          <p:spPr>
            <a:xfrm>
              <a:off x="540" y="2990"/>
              <a:ext cx="216"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0" name="Google Shape;100;p120"/>
            <p:cNvSpPr txBox="1"/>
            <p:nvPr/>
          </p:nvSpPr>
          <p:spPr>
            <a:xfrm>
              <a:off x="812" y="2704"/>
              <a:ext cx="216"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1" name="Google Shape;101;p120"/>
            <p:cNvSpPr txBox="1"/>
            <p:nvPr/>
          </p:nvSpPr>
          <p:spPr>
            <a:xfrm>
              <a:off x="295" y="3273"/>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2" name="Google Shape;102;p120"/>
            <p:cNvSpPr txBox="1"/>
            <p:nvPr/>
          </p:nvSpPr>
          <p:spPr>
            <a:xfrm>
              <a:off x="0" y="3273"/>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3" name="Google Shape;103;p120"/>
            <p:cNvSpPr txBox="1"/>
            <p:nvPr/>
          </p:nvSpPr>
          <p:spPr>
            <a:xfrm>
              <a:off x="0" y="3563"/>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04" name="Google Shape;104;p120"/>
          <p:cNvGrpSpPr/>
          <p:nvPr/>
        </p:nvGrpSpPr>
        <p:grpSpPr>
          <a:xfrm>
            <a:off x="20637" y="4281487"/>
            <a:ext cx="1655762" cy="1630362"/>
            <a:chOff x="0" y="2704"/>
            <a:chExt cx="1063" cy="1086"/>
          </a:xfrm>
        </p:grpSpPr>
        <p:sp>
          <p:nvSpPr>
            <p:cNvPr id="105" name="Google Shape;105;p120"/>
            <p:cNvSpPr txBox="1"/>
            <p:nvPr/>
          </p:nvSpPr>
          <p:spPr>
            <a:xfrm>
              <a:off x="0" y="2704"/>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6" name="Google Shape;106;p120"/>
            <p:cNvSpPr txBox="1"/>
            <p:nvPr/>
          </p:nvSpPr>
          <p:spPr>
            <a:xfrm>
              <a:off x="295" y="2704"/>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7" name="Google Shape;107;p120"/>
            <p:cNvSpPr txBox="1"/>
            <p:nvPr/>
          </p:nvSpPr>
          <p:spPr>
            <a:xfrm>
              <a:off x="567" y="2704"/>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8" name="Google Shape;108;p120"/>
            <p:cNvSpPr txBox="1"/>
            <p:nvPr/>
          </p:nvSpPr>
          <p:spPr>
            <a:xfrm>
              <a:off x="0" y="2990"/>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9" name="Google Shape;109;p120"/>
            <p:cNvSpPr txBox="1"/>
            <p:nvPr/>
          </p:nvSpPr>
          <p:spPr>
            <a:xfrm>
              <a:off x="295" y="2990"/>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0" name="Google Shape;110;p120"/>
            <p:cNvSpPr txBox="1"/>
            <p:nvPr/>
          </p:nvSpPr>
          <p:spPr>
            <a:xfrm>
              <a:off x="567" y="2990"/>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 name="Google Shape;111;p120"/>
            <p:cNvSpPr txBox="1"/>
            <p:nvPr/>
          </p:nvSpPr>
          <p:spPr>
            <a:xfrm>
              <a:off x="839" y="2704"/>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2" name="Google Shape;112;p120"/>
            <p:cNvSpPr txBox="1"/>
            <p:nvPr/>
          </p:nvSpPr>
          <p:spPr>
            <a:xfrm>
              <a:off x="295" y="3273"/>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3" name="Google Shape;113;p120"/>
            <p:cNvSpPr txBox="1"/>
            <p:nvPr/>
          </p:nvSpPr>
          <p:spPr>
            <a:xfrm>
              <a:off x="0" y="3273"/>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4" name="Google Shape;114;p120"/>
            <p:cNvSpPr txBox="1"/>
            <p:nvPr/>
          </p:nvSpPr>
          <p:spPr>
            <a:xfrm>
              <a:off x="0" y="3563"/>
              <a:ext cx="224" cy="227"/>
            </a:xfrm>
            <a:prstGeom prst="rect">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115" name="Google Shape;115;p120"/>
          <p:cNvSpPr txBox="1">
            <a:spLocks noGrp="1"/>
          </p:cNvSpPr>
          <p:nvPr>
            <p:ph type="body" idx="1"/>
          </p:nvPr>
        </p:nvSpPr>
        <p:spPr>
          <a:xfrm>
            <a:off x="457200" y="1076325"/>
            <a:ext cx="8229600" cy="524827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hlink"/>
              </a:buClr>
              <a:buSzPts val="3200"/>
              <a:buFont typeface="Noto Sans Symbols"/>
              <a:buChar char="❖"/>
              <a:defRPr sz="32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accent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 name="Google Shape;116;p120"/>
          <p:cNvSpPr txBox="1">
            <a:spLocks noGrp="1"/>
          </p:cNvSpPr>
          <p:nvPr>
            <p:ph type="title"/>
          </p:nvPr>
        </p:nvSpPr>
        <p:spPr>
          <a:xfrm>
            <a:off x="838200" y="319087"/>
            <a:ext cx="7391400" cy="5635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3600" b="1"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3600" b="1"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3600" b="1"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3600" b="1"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3600" b="1" i="0" u="none" strike="noStrike" cap="none">
                <a:solidFill>
                  <a:schemeClr val="lt1"/>
                </a:solidFill>
                <a:latin typeface="Arial"/>
                <a:ea typeface="Arial"/>
                <a:cs typeface="Arial"/>
                <a:sym typeface="Arial"/>
              </a:defRPr>
            </a:lvl6pPr>
            <a:lvl7pPr marR="0" lvl="6" algn="ctr" rtl="0">
              <a:spcBef>
                <a:spcPts val="0"/>
              </a:spcBef>
              <a:spcAft>
                <a:spcPts val="0"/>
              </a:spcAft>
              <a:buSzPts val="1400"/>
              <a:buNone/>
              <a:defRPr sz="3600" b="1" i="0" u="none" strike="noStrike" cap="none">
                <a:solidFill>
                  <a:schemeClr val="lt1"/>
                </a:solidFill>
                <a:latin typeface="Arial"/>
                <a:ea typeface="Arial"/>
                <a:cs typeface="Arial"/>
                <a:sym typeface="Arial"/>
              </a:defRPr>
            </a:lvl7pPr>
            <a:lvl8pPr marR="0" lvl="7" algn="ctr" rtl="0">
              <a:spcBef>
                <a:spcPts val="0"/>
              </a:spcBef>
              <a:spcAft>
                <a:spcPts val="0"/>
              </a:spcAft>
              <a:buSzPts val="1400"/>
              <a:buNone/>
              <a:defRPr sz="3600" b="1" i="0" u="none" strike="noStrike" cap="none">
                <a:solidFill>
                  <a:schemeClr val="lt1"/>
                </a:solidFill>
                <a:latin typeface="Arial"/>
                <a:ea typeface="Arial"/>
                <a:cs typeface="Arial"/>
                <a:sym typeface="Arial"/>
              </a:defRPr>
            </a:lvl8pPr>
            <a:lvl9pPr marR="0" lvl="8" algn="ctr" rtl="0">
              <a:spcBef>
                <a:spcPts val="0"/>
              </a:spcBef>
              <a:spcAft>
                <a:spcPts val="0"/>
              </a:spcAft>
              <a:buSzPts val="1400"/>
              <a:buNone/>
              <a:defRPr sz="3600" b="1"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5.jpg"/></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142.jpg"/><Relationship Id="rId4" Type="http://schemas.openxmlformats.org/officeDocument/2006/relationships/image" Target="../media/image141.jpg"/></Relationships>
</file>

<file path=ppt/slides/_rels/slide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143.jpg"/><Relationship Id="rId4" Type="http://schemas.openxmlformats.org/officeDocument/2006/relationships/image" Target="../media/image142.jpg"/></Relationships>
</file>

<file path=ppt/slides/_rels/slide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123.jpg"/><Relationship Id="rId4" Type="http://schemas.openxmlformats.org/officeDocument/2006/relationships/image" Target="../media/image129.jpg"/></Relationships>
</file>

<file path=ppt/slides/_rels/slide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hyperlink" Target="mailto:kesitinh355@gmail.com" TargetMode="External"/><Relationship Id="rId4" Type="http://schemas.openxmlformats.org/officeDocument/2006/relationships/hyperlink" Target="https://trangtinphaplua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hyperlink" Target="http://decuongtuyentruyen.com/tim-hieu-luat/can-bo-cong-chuc-uong-ruou-bia/" TargetMode="External"/><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jp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jp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jp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3.jpg"/><Relationship Id="rId4" Type="http://schemas.openxmlformats.org/officeDocument/2006/relationships/image" Target="../media/image82.jp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00.jp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jp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03.jp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03.jpg"/></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04.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0.jpg"/></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08.jp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2.jpg"/></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4.png"/></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22.jpg"/><Relationship Id="rId4" Type="http://schemas.openxmlformats.org/officeDocument/2006/relationships/image" Target="../media/image121.jpg"/></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24.jpg"/><Relationship Id="rId4" Type="http://schemas.openxmlformats.org/officeDocument/2006/relationships/image" Target="../media/image123.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123.jpg"/><Relationship Id="rId4" Type="http://schemas.openxmlformats.org/officeDocument/2006/relationships/image" Target="../media/image129.jpg"/></Relationships>
</file>

<file path=ppt/slides/_rels/slide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4.jp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133.jpg"/><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 descr="Nam Định: Thực hiện tốt quy chế dân chủ cơ sở."/>
          <p:cNvPicPr preferRelativeResize="0"/>
          <p:nvPr/>
        </p:nvPicPr>
        <p:blipFill rotWithShape="1">
          <a:blip r:embed="rId3">
            <a:alphaModFix/>
          </a:blip>
          <a:srcRect/>
          <a:stretch/>
        </p:blipFill>
        <p:spPr>
          <a:xfrm>
            <a:off x="5730875" y="4524375"/>
            <a:ext cx="3421062" cy="2008187"/>
          </a:xfrm>
          <a:prstGeom prst="rect">
            <a:avLst/>
          </a:prstGeom>
          <a:noFill/>
          <a:ln>
            <a:noFill/>
          </a:ln>
        </p:spPr>
      </p:pic>
      <p:sp>
        <p:nvSpPr>
          <p:cNvPr id="125" name="Google Shape;125;p1"/>
          <p:cNvSpPr txBox="1"/>
          <p:nvPr/>
        </p:nvSpPr>
        <p:spPr>
          <a:xfrm>
            <a:off x="-61912" y="3429000"/>
            <a:ext cx="9155112" cy="1077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4D"/>
              </a:buClr>
              <a:buSzPts val="3200"/>
              <a:buFont typeface="Times New Roman"/>
              <a:buNone/>
            </a:pPr>
            <a:r>
              <a:rPr lang="en-US" sz="3200" b="1" i="0" u="none">
                <a:solidFill>
                  <a:srgbClr val="00004D"/>
                </a:solidFill>
                <a:latin typeface="Times New Roman"/>
                <a:ea typeface="Times New Roman"/>
                <a:cs typeface="Times New Roman"/>
                <a:sym typeface="Times New Roman"/>
              </a:rPr>
              <a:t>LUẬT THỰC HIỆN DÂN CHỦ Ở CƠ SỞ</a:t>
            </a:r>
            <a:endParaRPr/>
          </a:p>
          <a:p>
            <a:pPr marL="0" marR="0" lvl="0" indent="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NĂM 2022</a:t>
            </a:r>
            <a:endParaRPr/>
          </a:p>
        </p:txBody>
      </p:sp>
      <p:sp>
        <p:nvSpPr>
          <p:cNvPr id="126" name="Google Shape;126;p1"/>
          <p:cNvSpPr txBox="1"/>
          <p:nvPr/>
        </p:nvSpPr>
        <p:spPr>
          <a:xfrm>
            <a:off x="2595562" y="2128837"/>
            <a:ext cx="3840162"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5400"/>
              <a:buFont typeface="Arial"/>
              <a:buNone/>
            </a:pPr>
            <a:r>
              <a:rPr lang="en-US" sz="5400" b="1" i="0" u="none">
                <a:solidFill>
                  <a:srgbClr val="FF0000"/>
                </a:solidFill>
                <a:latin typeface="Arial"/>
                <a:ea typeface="Arial"/>
                <a:cs typeface="Arial"/>
                <a:sym typeface="Arial"/>
              </a:rPr>
              <a:t>BÀI GIẢNG</a:t>
            </a:r>
            <a:endParaRPr/>
          </a:p>
        </p:txBody>
      </p:sp>
      <p:pic>
        <p:nvPicPr>
          <p:cNvPr id="127" name="Google Shape;127;p1" descr="Cần thiết ban hành Luật Thực hiện dân chủ ở cơ sở"/>
          <p:cNvPicPr preferRelativeResize="0"/>
          <p:nvPr/>
        </p:nvPicPr>
        <p:blipFill rotWithShape="1">
          <a:blip r:embed="rId4">
            <a:alphaModFix/>
          </a:blip>
          <a:srcRect/>
          <a:stretch/>
        </p:blipFill>
        <p:spPr>
          <a:xfrm>
            <a:off x="2805112" y="4495800"/>
            <a:ext cx="3398837" cy="1970087"/>
          </a:xfrm>
          <a:prstGeom prst="rect">
            <a:avLst/>
          </a:prstGeom>
          <a:noFill/>
          <a:ln>
            <a:noFill/>
          </a:ln>
        </p:spPr>
      </p:pic>
      <p:pic>
        <p:nvPicPr>
          <p:cNvPr id="128" name="Google Shape;128;p1" descr="Thực hiện Quy chế dân chủ ở cơ sở: Nâng cao nhận thức, trách nhiệm của cán  bộ, đảng viên và nhân dân | Ban Dân vận Trung ương"/>
          <p:cNvPicPr preferRelativeResize="0"/>
          <p:nvPr/>
        </p:nvPicPr>
        <p:blipFill rotWithShape="1">
          <a:blip r:embed="rId5">
            <a:alphaModFix/>
          </a:blip>
          <a:srcRect/>
          <a:stretch/>
        </p:blipFill>
        <p:spPr>
          <a:xfrm>
            <a:off x="-22225" y="4495800"/>
            <a:ext cx="2962275" cy="1970087"/>
          </a:xfrm>
          <a:prstGeom prst="rect">
            <a:avLst/>
          </a:prstGeom>
          <a:noFill/>
          <a:ln>
            <a:noFill/>
          </a:ln>
        </p:spPr>
      </p:pic>
    </p:spTree>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txBox="1"/>
          <p:nvPr/>
        </p:nvSpPr>
        <p:spPr>
          <a:xfrm>
            <a:off x="0" y="38100"/>
            <a:ext cx="912971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Phần 1. Sự cần thiết ban hành </a:t>
            </a:r>
            <a:endParaRPr/>
          </a:p>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Luật  Thực hiện dân chủ ở cơ sở năm 2022</a:t>
            </a:r>
            <a:endParaRPr/>
          </a:p>
        </p:txBody>
      </p:sp>
      <p:sp>
        <p:nvSpPr>
          <p:cNvPr id="216" name="Google Shape;216;p10"/>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17" name="Google Shape;217;p10"/>
          <p:cNvSpPr txBox="1"/>
          <p:nvPr/>
        </p:nvSpPr>
        <p:spPr>
          <a:xfrm>
            <a:off x="0" y="1290637"/>
            <a:ext cx="89916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2.1. Một số hạn chế, vướng mắc tại Pháp lệnh 34</a:t>
            </a:r>
            <a:endParaRPr/>
          </a:p>
        </p:txBody>
      </p:sp>
      <p:sp>
        <p:nvSpPr>
          <p:cNvPr id="218" name="Google Shape;218;p10"/>
          <p:cNvSpPr txBox="1"/>
          <p:nvPr/>
        </p:nvSpPr>
        <p:spPr>
          <a:xfrm>
            <a:off x="152400" y="1670050"/>
            <a:ext cx="8977312" cy="19399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400"/>
              <a:buFont typeface="Arial"/>
              <a:buNone/>
            </a:pPr>
            <a:r>
              <a:rPr lang="en-US" sz="2400" b="0" i="0" u="none">
                <a:solidFill>
                  <a:srgbClr val="FF0000"/>
                </a:solidFill>
                <a:latin typeface="Arial"/>
                <a:ea typeface="Arial"/>
                <a:cs typeface="Arial"/>
                <a:sym typeface="Arial"/>
              </a:rPr>
              <a:t>Hương ước, quy ước </a:t>
            </a:r>
            <a:r>
              <a:rPr lang="en-US" sz="2400" b="0" i="0" u="none">
                <a:solidFill>
                  <a:schemeClr val="dk1"/>
                </a:solidFill>
                <a:latin typeface="Arial"/>
                <a:ea typeface="Arial"/>
                <a:cs typeface="Arial"/>
                <a:sym typeface="Arial"/>
              </a:rPr>
              <a:t>được xây dựng </a:t>
            </a:r>
            <a:r>
              <a:rPr lang="en-US" sz="2400" b="0" i="0" u="none">
                <a:solidFill>
                  <a:srgbClr val="FF0000"/>
                </a:solidFill>
                <a:latin typeface="Arial"/>
                <a:ea typeface="Arial"/>
                <a:cs typeface="Arial"/>
                <a:sym typeface="Arial"/>
              </a:rPr>
              <a:t>theo phong trào</a:t>
            </a:r>
            <a:r>
              <a:rPr lang="en-US" sz="2400" b="0" i="0" u="none">
                <a:solidFill>
                  <a:schemeClr val="dk1"/>
                </a:solidFill>
                <a:latin typeface="Arial"/>
                <a:ea typeface="Arial"/>
                <a:cs typeface="Arial"/>
                <a:sym typeface="Arial"/>
              </a:rPr>
              <a:t>, không có cơ chế giám sát thực hiện, </a:t>
            </a:r>
            <a:r>
              <a:rPr lang="en-US" sz="2400" b="0" i="0" u="none">
                <a:solidFill>
                  <a:srgbClr val="FF0000"/>
                </a:solidFill>
                <a:latin typeface="Arial"/>
                <a:ea typeface="Arial"/>
                <a:cs typeface="Arial"/>
                <a:sym typeface="Arial"/>
              </a:rPr>
              <a:t>ít có tác dụng thực tế </a:t>
            </a:r>
            <a:r>
              <a:rPr lang="en-US" sz="2400" b="0" i="0" u="none">
                <a:solidFill>
                  <a:schemeClr val="dk1"/>
                </a:solidFill>
                <a:latin typeface="Arial"/>
                <a:ea typeface="Arial"/>
                <a:cs typeface="Arial"/>
                <a:sym typeface="Arial"/>
              </a:rPr>
              <a:t>trong điều chỉnh các quan hệ xã hội tại các cộng đồng dân cư cơ sở, nhất là vùng đô thị và nông thôn đồng bằng; </a:t>
            </a:r>
            <a:r>
              <a:rPr lang="en-US" sz="2400" b="0" i="0" u="none">
                <a:solidFill>
                  <a:srgbClr val="FF0000"/>
                </a:solidFill>
                <a:latin typeface="Arial"/>
                <a:ea typeface="Arial"/>
                <a:cs typeface="Arial"/>
                <a:sym typeface="Arial"/>
              </a:rPr>
              <a:t>xu hướng luật hóa hương ước đang diễn ra ngày càng phổ biến</a:t>
            </a:r>
            <a:endParaRPr/>
          </a:p>
        </p:txBody>
      </p:sp>
      <p:pic>
        <p:nvPicPr>
          <p:cNvPr id="219" name="Google Shape;219;p10" descr="Xây dựng và thực hiện hương ước, quy ước thôn, làng: Tránh áp đặt hay hành  chính hóa - Hànộimới"/>
          <p:cNvPicPr preferRelativeResize="0"/>
          <p:nvPr/>
        </p:nvPicPr>
        <p:blipFill rotWithShape="1">
          <a:blip r:embed="rId3">
            <a:alphaModFix/>
          </a:blip>
          <a:srcRect/>
          <a:stretch/>
        </p:blipFill>
        <p:spPr>
          <a:xfrm>
            <a:off x="152400" y="3609975"/>
            <a:ext cx="4267200" cy="2838450"/>
          </a:xfrm>
          <a:prstGeom prst="rect">
            <a:avLst/>
          </a:prstGeom>
          <a:noFill/>
          <a:ln>
            <a:noFill/>
          </a:ln>
        </p:spPr>
      </p:pic>
      <p:pic>
        <p:nvPicPr>
          <p:cNvPr id="220" name="Google Shape;220;p10" descr="Thực hiện hương ước, quy ước: Phát huy vai trò tự quản của cộng đồng dân cư  |=&gt; Đăng trên báo Bắc Giang"/>
          <p:cNvPicPr preferRelativeResize="0"/>
          <p:nvPr/>
        </p:nvPicPr>
        <p:blipFill rotWithShape="1">
          <a:blip r:embed="rId4">
            <a:alphaModFix/>
          </a:blip>
          <a:srcRect/>
          <a:stretch/>
        </p:blipFill>
        <p:spPr>
          <a:xfrm>
            <a:off x="4467225" y="3627437"/>
            <a:ext cx="4524375" cy="2774950"/>
          </a:xfrm>
          <a:prstGeom prst="rect">
            <a:avLst/>
          </a:prstGeom>
          <a:noFill/>
          <a:ln>
            <a:noFill/>
          </a:ln>
        </p:spPr>
      </p:pic>
      <p:sp>
        <p:nvSpPr>
          <p:cNvPr id="221" name="Google Shape;221;p10"/>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0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359" name="Google Shape;1359;p100"/>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360" name="Google Shape;1360;p100"/>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361" name="Google Shape;1361;p10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00"/>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363" name="Google Shape;1363;p100"/>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1364" name="Google Shape;1364;p100"/>
          <p:cNvPicPr preferRelativeResize="0"/>
          <p:nvPr/>
        </p:nvPicPr>
        <p:blipFill rotWithShape="1">
          <a:blip r:embed="rId4">
            <a:alphaModFix/>
          </a:blip>
          <a:srcRect/>
          <a:stretch/>
        </p:blipFill>
        <p:spPr>
          <a:xfrm>
            <a:off x="-1554162" y="3071812"/>
            <a:ext cx="12039600" cy="3421062"/>
          </a:xfrm>
          <a:prstGeom prst="rect">
            <a:avLst/>
          </a:prstGeom>
          <a:noFill/>
          <a:ln>
            <a:noFill/>
          </a:ln>
        </p:spPr>
      </p:pic>
      <p:sp>
        <p:nvSpPr>
          <p:cNvPr id="1365" name="Google Shape;1365;p100"/>
          <p:cNvSpPr txBox="1"/>
          <p:nvPr/>
        </p:nvSpPr>
        <p:spPr>
          <a:xfrm>
            <a:off x="38100" y="1741487"/>
            <a:ext cx="8926512" cy="12017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doanh nghiệp nhà nước phải công khai</a:t>
            </a:r>
            <a:endParaRPr/>
          </a:p>
          <a:p>
            <a:pPr marL="0" marR="0" lvl="0" indent="0" algn="just" rtl="0">
              <a:lnSpc>
                <a:spcPct val="100000"/>
              </a:lnSpc>
              <a:spcBef>
                <a:spcPts val="0"/>
              </a:spcBef>
              <a:spcAft>
                <a:spcPts val="0"/>
              </a:spcAft>
              <a:buClr>
                <a:srgbClr val="0070C0"/>
              </a:buClr>
              <a:buSzPts val="1800"/>
              <a:buFont typeface="Arial"/>
              <a:buNone/>
            </a:pPr>
            <a:r>
              <a:rPr lang="en-US" sz="1800" b="1" i="0" u="none">
                <a:solidFill>
                  <a:srgbClr val="0070C0"/>
                </a:solidFill>
                <a:latin typeface="Arial"/>
                <a:ea typeface="Arial"/>
                <a:cs typeface="Arial"/>
                <a:sym typeface="Arial"/>
              </a:rPr>
              <a:t>Trừ các thông tin thuộc bí mật nhà nước, bí mật kinh doanh hoặc thông tin chưa được công khai </a:t>
            </a:r>
            <a:r>
              <a:rPr lang="en-US" sz="1800" b="0" i="0" u="none">
                <a:solidFill>
                  <a:srgbClr val="000000"/>
                </a:solidFill>
                <a:latin typeface="Arial"/>
                <a:ea typeface="Arial"/>
                <a:cs typeface="Arial"/>
                <a:sym typeface="Arial"/>
              </a:rPr>
              <a:t>theo quy định của pháp luật, doanh nghiệp nhà nước phải công khai trong nội bộ doanh nghiệp các nội dung sau đây:</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0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371" name="Google Shape;1371;p101"/>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372" name="Google Shape;1372;p101"/>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373" name="Google Shape;1373;p10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01"/>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375" name="Google Shape;1375;p101"/>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376" name="Google Shape;1376;p101"/>
          <p:cNvSpPr txBox="1"/>
          <p:nvPr/>
        </p:nvSpPr>
        <p:spPr>
          <a:xfrm>
            <a:off x="38100" y="1741487"/>
            <a:ext cx="89265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2. Hình thức và thời điểm công khai thông tin ở doanh nghiệp nhà nước</a:t>
            </a:r>
            <a:endParaRPr/>
          </a:p>
        </p:txBody>
      </p:sp>
      <p:pic>
        <p:nvPicPr>
          <p:cNvPr id="1377" name="Google Shape;1377;p101"/>
          <p:cNvPicPr preferRelativeResize="0"/>
          <p:nvPr/>
        </p:nvPicPr>
        <p:blipFill rotWithShape="1">
          <a:blip r:embed="rId4">
            <a:alphaModFix/>
          </a:blip>
          <a:srcRect/>
          <a:stretch/>
        </p:blipFill>
        <p:spPr>
          <a:xfrm>
            <a:off x="438150" y="1847850"/>
            <a:ext cx="7956550" cy="4913312"/>
          </a:xfrm>
          <a:prstGeom prst="rect">
            <a:avLst/>
          </a:prstGeom>
          <a:noFill/>
          <a:ln>
            <a:noFill/>
          </a:ln>
        </p:spPr>
      </p:pic>
      <p:grpSp>
        <p:nvGrpSpPr>
          <p:cNvPr id="1378" name="Google Shape;1378;p101"/>
          <p:cNvGrpSpPr/>
          <p:nvPr/>
        </p:nvGrpSpPr>
        <p:grpSpPr>
          <a:xfrm>
            <a:off x="6789737" y="3446462"/>
            <a:ext cx="1916112" cy="1916112"/>
            <a:chOff x="4051974" y="466764"/>
            <a:chExt cx="1916191" cy="1916191"/>
          </a:xfrm>
        </p:grpSpPr>
        <p:sp>
          <p:nvSpPr>
            <p:cNvPr id="1379" name="Google Shape;1379;p101"/>
            <p:cNvSpPr/>
            <p:nvPr/>
          </p:nvSpPr>
          <p:spPr>
            <a:xfrm>
              <a:off x="4051974" y="466764"/>
              <a:ext cx="1916191" cy="1916191"/>
            </a:xfrm>
            <a:prstGeom prst="roundRect">
              <a:avLst>
                <a:gd name="adj" fmla="val 16667"/>
              </a:avLst>
            </a:prstGeom>
            <a:solidFill>
              <a:srgbClr val="2045AE"/>
            </a:solidFill>
            <a:ln w="254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80" name="Google Shape;1380;p101"/>
            <p:cNvSpPr txBox="1"/>
            <p:nvPr/>
          </p:nvSpPr>
          <p:spPr>
            <a:xfrm>
              <a:off x="4145640" y="560430"/>
              <a:ext cx="1728859" cy="1728859"/>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FFFF00"/>
                </a:buClr>
                <a:buSzPts val="2000"/>
                <a:buFont typeface="Arial"/>
                <a:buNone/>
              </a:pPr>
              <a:r>
                <a:rPr lang="en-US" sz="2000" b="0" i="0" u="none">
                  <a:solidFill>
                    <a:srgbClr val="FFFF00"/>
                  </a:solidFill>
                  <a:latin typeface="Arial"/>
                  <a:ea typeface="Arial"/>
                  <a:cs typeface="Arial"/>
                  <a:sym typeface="Arial"/>
                </a:rPr>
                <a:t>Thông qua mạng viễn thông, mạng xã hội hoạt động hợp pháp</a:t>
              </a:r>
              <a:endParaRPr/>
            </a:p>
          </p:txBody>
        </p:sp>
      </p:grpSp>
      <p:grpSp>
        <p:nvGrpSpPr>
          <p:cNvPr id="1381" name="Google Shape;1381;p101"/>
          <p:cNvGrpSpPr/>
          <p:nvPr/>
        </p:nvGrpSpPr>
        <p:grpSpPr>
          <a:xfrm>
            <a:off x="44450" y="3400425"/>
            <a:ext cx="1916112" cy="1916112"/>
            <a:chOff x="4051974" y="466764"/>
            <a:chExt cx="1916191" cy="1916191"/>
          </a:xfrm>
        </p:grpSpPr>
        <p:sp>
          <p:nvSpPr>
            <p:cNvPr id="1382" name="Google Shape;1382;p101"/>
            <p:cNvSpPr/>
            <p:nvPr/>
          </p:nvSpPr>
          <p:spPr>
            <a:xfrm>
              <a:off x="4051974" y="466764"/>
              <a:ext cx="1916191" cy="1916191"/>
            </a:xfrm>
            <a:prstGeom prst="roundRect">
              <a:avLst>
                <a:gd name="adj" fmla="val 16667"/>
              </a:avLst>
            </a:prstGeom>
            <a:solidFill>
              <a:srgbClr val="2045AE"/>
            </a:solidFill>
            <a:ln w="254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83" name="Google Shape;1383;p101"/>
            <p:cNvSpPr txBox="1"/>
            <p:nvPr/>
          </p:nvSpPr>
          <p:spPr>
            <a:xfrm>
              <a:off x="4145641" y="560431"/>
              <a:ext cx="1728857" cy="1728857"/>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FFFF00"/>
                </a:buClr>
                <a:buSzPts val="2000"/>
                <a:buFont typeface="Arial"/>
                <a:buNone/>
              </a:pPr>
              <a:r>
                <a:rPr lang="en-US" sz="2000" b="0" i="0" u="none">
                  <a:solidFill>
                    <a:srgbClr val="FFFF00"/>
                  </a:solidFill>
                  <a:latin typeface="Arial"/>
                  <a:ea typeface="Arial"/>
                  <a:cs typeface="Arial"/>
                  <a:sym typeface="Arial"/>
                </a:rPr>
                <a:t>Thông báo qua hệ thống thông tin nội bộ, web</a:t>
              </a:r>
              <a:endParaRP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0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389" name="Google Shape;1389;p102"/>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390" name="Google Shape;1390;p102"/>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391" name="Google Shape;1391;p10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02"/>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393" name="Google Shape;1393;p102"/>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1394" name="Google Shape;1394;p102"/>
          <p:cNvPicPr preferRelativeResize="0"/>
          <p:nvPr/>
        </p:nvPicPr>
        <p:blipFill rotWithShape="1">
          <a:blip r:embed="rId4">
            <a:alphaModFix/>
          </a:blip>
          <a:srcRect/>
          <a:stretch/>
        </p:blipFill>
        <p:spPr>
          <a:xfrm>
            <a:off x="-1554162" y="2266950"/>
            <a:ext cx="12039600" cy="4243387"/>
          </a:xfrm>
          <a:prstGeom prst="rect">
            <a:avLst/>
          </a:prstGeom>
          <a:noFill/>
          <a:ln>
            <a:noFill/>
          </a:ln>
        </p:spPr>
      </p:pic>
      <p:sp>
        <p:nvSpPr>
          <p:cNvPr id="1395" name="Google Shape;1395;p102"/>
          <p:cNvSpPr txBox="1"/>
          <p:nvPr/>
        </p:nvSpPr>
        <p:spPr>
          <a:xfrm>
            <a:off x="38100" y="1741487"/>
            <a:ext cx="89265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3. Những nội dung người lao động bàn và quyết định</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0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401" name="Google Shape;1401;p103"/>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402" name="Google Shape;1402;p103"/>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403" name="Google Shape;1403;p10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03"/>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405" name="Google Shape;1405;p103"/>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1406" name="Google Shape;1406;p103"/>
          <p:cNvPicPr preferRelativeResize="0"/>
          <p:nvPr/>
        </p:nvPicPr>
        <p:blipFill rotWithShape="1">
          <a:blip r:embed="rId4">
            <a:alphaModFix/>
          </a:blip>
          <a:srcRect/>
          <a:stretch/>
        </p:blipFill>
        <p:spPr>
          <a:xfrm>
            <a:off x="-1554162" y="2200275"/>
            <a:ext cx="12039600" cy="4292600"/>
          </a:xfrm>
          <a:prstGeom prst="rect">
            <a:avLst/>
          </a:prstGeom>
          <a:noFill/>
          <a:ln>
            <a:noFill/>
          </a:ln>
        </p:spPr>
      </p:pic>
      <p:sp>
        <p:nvSpPr>
          <p:cNvPr id="1407" name="Google Shape;1407;p103"/>
          <p:cNvSpPr txBox="1"/>
          <p:nvPr/>
        </p:nvSpPr>
        <p:spPr>
          <a:xfrm>
            <a:off x="38100" y="1741487"/>
            <a:ext cx="89265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4. Những nội dung người lao động tham gia ý kiến</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0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413" name="Google Shape;1413;p104"/>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414" name="Google Shape;1414;p104"/>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415" name="Google Shape;1415;p10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04"/>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417" name="Google Shape;1417;p104"/>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418" name="Google Shape;1418;p104"/>
          <p:cNvSpPr txBox="1"/>
          <p:nvPr/>
        </p:nvSpPr>
        <p:spPr>
          <a:xfrm>
            <a:off x="38100" y="1741487"/>
            <a:ext cx="89265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 Tổ chức đối thoại tại nơi làm việc</a:t>
            </a:r>
            <a:endParaRPr/>
          </a:p>
        </p:txBody>
      </p:sp>
      <p:sp>
        <p:nvSpPr>
          <p:cNvPr id="1419" name="Google Shape;1419;p104"/>
          <p:cNvSpPr txBox="1"/>
          <p:nvPr/>
        </p:nvSpPr>
        <p:spPr>
          <a:xfrm>
            <a:off x="1587" y="2111375"/>
            <a:ext cx="4592637" cy="42481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Doanh nghiệp nhà nước </a:t>
            </a:r>
            <a:r>
              <a:rPr lang="en-US" sz="1800" b="0" i="0" u="none">
                <a:solidFill>
                  <a:srgbClr val="000000"/>
                </a:solidFill>
                <a:latin typeface="Arial"/>
                <a:ea typeface="Arial"/>
                <a:cs typeface="Arial"/>
                <a:sym typeface="Arial"/>
              </a:rPr>
              <a:t>có trách nhiệm tổ chức hội nghị đối thoại với người lao động, tổ chức đại diện người lao động tại doanh nghiệp theo </a:t>
            </a:r>
            <a:r>
              <a:rPr lang="en-US" sz="1800" b="1" i="0" u="none">
                <a:solidFill>
                  <a:srgbClr val="C00000"/>
                </a:solidFill>
                <a:latin typeface="Arial"/>
                <a:ea typeface="Arial"/>
                <a:cs typeface="Arial"/>
                <a:sym typeface="Arial"/>
              </a:rPr>
              <a:t>định kỳ hằng năm</a:t>
            </a:r>
            <a:r>
              <a:rPr lang="en-US" sz="1800" b="0" i="0" u="none">
                <a:solidFill>
                  <a:srgbClr val="000000"/>
                </a:solidFill>
                <a:latin typeface="Arial"/>
                <a:ea typeface="Arial"/>
                <a:cs typeface="Arial"/>
                <a:sym typeface="Arial"/>
              </a:rPr>
              <a:t>; tổ chức đối thoại theo yêu cầu của một hoặc các bên hoặc trong các trường hợp khác theo quy định của pháp luật </a:t>
            </a:r>
            <a:r>
              <a:rPr lang="en-US" sz="1800" b="1" i="0" u="none">
                <a:solidFill>
                  <a:srgbClr val="C00000"/>
                </a:solidFill>
                <a:latin typeface="Arial"/>
                <a:ea typeface="Arial"/>
                <a:cs typeface="Arial"/>
                <a:sym typeface="Arial"/>
              </a:rPr>
              <a:t>để chia sẻ thông tin</a:t>
            </a:r>
            <a:r>
              <a:rPr lang="en-US" sz="1800" b="0" i="0" u="none">
                <a:solidFill>
                  <a:srgbClr val="000000"/>
                </a:solidFill>
                <a:latin typeface="Arial"/>
                <a:ea typeface="Arial"/>
                <a:cs typeface="Arial"/>
                <a:sym typeface="Arial"/>
              </a:rPr>
              <a:t>, tham khảo, thảo luận, trao đổi ý kiến giữa người sử dụng lao động với người lao động hoặc tổ chức đại diện người lao động về </a:t>
            </a:r>
            <a:r>
              <a:rPr lang="en-US" sz="1800" b="1" i="0" u="none">
                <a:solidFill>
                  <a:srgbClr val="C00000"/>
                </a:solidFill>
                <a:latin typeface="Arial"/>
                <a:ea typeface="Arial"/>
                <a:cs typeface="Arial"/>
                <a:sym typeface="Arial"/>
              </a:rPr>
              <a:t>những vấn đề liên quan đến quyền, lợi ích</a:t>
            </a:r>
            <a:r>
              <a:rPr lang="en-US" sz="1800" b="0" i="0" u="none">
                <a:solidFill>
                  <a:srgbClr val="000000"/>
                </a:solidFill>
                <a:latin typeface="Arial"/>
                <a:ea typeface="Arial"/>
                <a:cs typeface="Arial"/>
                <a:sym typeface="Arial"/>
              </a:rPr>
              <a:t> và mối quan tâm của các bên tại nơi làm việc nhằm tăng cường sự hiểu biết, hợp tác, cùng nỗ lực hướng tới giải pháp các bên cùng có lợi.</a:t>
            </a:r>
            <a:endParaRPr/>
          </a:p>
        </p:txBody>
      </p:sp>
      <p:pic>
        <p:nvPicPr>
          <p:cNvPr id="1420" name="Google Shape;1420;p104" descr="Tổ chức đối thoại định kỳ tại nơi làm việc trong Công ty Cổ Phần"/>
          <p:cNvPicPr preferRelativeResize="0"/>
          <p:nvPr/>
        </p:nvPicPr>
        <p:blipFill rotWithShape="1">
          <a:blip r:embed="rId4">
            <a:alphaModFix/>
          </a:blip>
          <a:srcRect/>
          <a:stretch/>
        </p:blipFill>
        <p:spPr>
          <a:xfrm>
            <a:off x="4808537" y="1979612"/>
            <a:ext cx="3933825" cy="2287587"/>
          </a:xfrm>
          <a:prstGeom prst="rect">
            <a:avLst/>
          </a:prstGeom>
          <a:noFill/>
          <a:ln>
            <a:noFill/>
          </a:ln>
        </p:spPr>
      </p:pic>
      <p:pic>
        <p:nvPicPr>
          <p:cNvPr id="1421" name="Google Shape;1421;p104" descr="Mục đích và quy trình tổ chức đối thoại định kỳ tại nơi làm việc"/>
          <p:cNvPicPr preferRelativeResize="0"/>
          <p:nvPr/>
        </p:nvPicPr>
        <p:blipFill rotWithShape="1">
          <a:blip r:embed="rId5">
            <a:alphaModFix/>
          </a:blip>
          <a:srcRect/>
          <a:stretch/>
        </p:blipFill>
        <p:spPr>
          <a:xfrm>
            <a:off x="4953000" y="4503737"/>
            <a:ext cx="3789362" cy="18129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0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427" name="Google Shape;1427;p105"/>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428" name="Google Shape;1428;p105"/>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429" name="Google Shape;1429;p105"/>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05"/>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431" name="Google Shape;1431;p105"/>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432" name="Google Shape;1432;p105"/>
          <p:cNvSpPr txBox="1"/>
          <p:nvPr/>
        </p:nvSpPr>
        <p:spPr>
          <a:xfrm>
            <a:off x="38100" y="1741487"/>
            <a:ext cx="89265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6. Người lao động kiểm tra, giám sát</a:t>
            </a:r>
            <a:endParaRPr/>
          </a:p>
        </p:txBody>
      </p:sp>
      <p:sp>
        <p:nvSpPr>
          <p:cNvPr id="1433" name="Google Shape;1433;p105"/>
          <p:cNvSpPr txBox="1"/>
          <p:nvPr/>
        </p:nvSpPr>
        <p:spPr>
          <a:xfrm>
            <a:off x="44450" y="2228850"/>
            <a:ext cx="4592637" cy="1200150"/>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Người lao động ở doanh nghiệp nhà nước </a:t>
            </a:r>
            <a:r>
              <a:rPr lang="en-US" sz="1800" b="1" i="0" u="none">
                <a:solidFill>
                  <a:srgbClr val="FF0000"/>
                </a:solidFill>
                <a:latin typeface="Arial"/>
                <a:ea typeface="Arial"/>
                <a:cs typeface="Arial"/>
                <a:sym typeface="Arial"/>
              </a:rPr>
              <a:t>kiểm tra việc thực hiện </a:t>
            </a:r>
            <a:r>
              <a:rPr lang="en-US" sz="1800" b="0" i="0" u="none">
                <a:solidFill>
                  <a:srgbClr val="000000"/>
                </a:solidFill>
                <a:latin typeface="Arial"/>
                <a:ea typeface="Arial"/>
                <a:cs typeface="Arial"/>
                <a:sym typeface="Arial"/>
              </a:rPr>
              <a:t>các nội dung mà tập thể người lao động đã bàn và quyết định</a:t>
            </a:r>
            <a:endParaRPr/>
          </a:p>
        </p:txBody>
      </p:sp>
      <p:sp>
        <p:nvSpPr>
          <p:cNvPr id="1434" name="Google Shape;1434;p105"/>
          <p:cNvSpPr txBox="1"/>
          <p:nvPr/>
        </p:nvSpPr>
        <p:spPr>
          <a:xfrm>
            <a:off x="4683125" y="1981200"/>
            <a:ext cx="4416425" cy="2032000"/>
          </a:xfrm>
          <a:prstGeom prst="rect">
            <a:avLst/>
          </a:prstGeom>
          <a:solidFill>
            <a:srgbClr val="FFEBD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B050"/>
              </a:buClr>
              <a:buSzPts val="1800"/>
              <a:buFont typeface="Arial"/>
              <a:buNone/>
            </a:pPr>
            <a:r>
              <a:rPr lang="en-US" sz="1800" b="1" i="0" u="none">
                <a:solidFill>
                  <a:srgbClr val="00B050"/>
                </a:solidFill>
                <a:latin typeface="Arial"/>
                <a:ea typeface="Arial"/>
                <a:cs typeface="Arial"/>
                <a:sym typeface="Arial"/>
              </a:rPr>
              <a:t>Người lao động giám sát </a:t>
            </a:r>
            <a:r>
              <a:rPr lang="en-US" sz="1800" b="0" i="0" u="none">
                <a:solidFill>
                  <a:srgbClr val="000000"/>
                </a:solidFill>
                <a:latin typeface="Arial"/>
                <a:ea typeface="Arial"/>
                <a:cs typeface="Arial"/>
                <a:sym typeface="Arial"/>
              </a:rPr>
              <a:t>việc thực hiện pháp luật về </a:t>
            </a:r>
            <a:r>
              <a:rPr lang="en-US" sz="1800" b="0" i="0" u="none">
                <a:solidFill>
                  <a:srgbClr val="FF0000"/>
                </a:solidFill>
                <a:latin typeface="Arial"/>
                <a:ea typeface="Arial"/>
                <a:cs typeface="Arial"/>
                <a:sym typeface="Arial"/>
              </a:rPr>
              <a:t>thực hiện dân chủ ở cơ sở của doanh nghiệp nhà nước</a:t>
            </a:r>
            <a:r>
              <a:rPr lang="en-US" sz="1800" b="0" i="0" u="none">
                <a:solidFill>
                  <a:srgbClr val="000000"/>
                </a:solidFill>
                <a:latin typeface="Arial"/>
                <a:ea typeface="Arial"/>
                <a:cs typeface="Arial"/>
                <a:sym typeface="Arial"/>
              </a:rPr>
              <a:t>, việc thực hiện chính sách, pháp luật của người đại diện có thẩm quyền, ban lãnh đạo, điều hành và những người có thẩm quyền khác của doanh nghiệp.</a:t>
            </a:r>
            <a:endParaRPr/>
          </a:p>
        </p:txBody>
      </p:sp>
      <p:pic>
        <p:nvPicPr>
          <p:cNvPr id="1435" name="Google Shape;1435;p105" descr="Mục đích và quy trình tổ chức đối thoại định kỳ tại nơi làm việc"/>
          <p:cNvPicPr preferRelativeResize="0"/>
          <p:nvPr/>
        </p:nvPicPr>
        <p:blipFill rotWithShape="1">
          <a:blip r:embed="rId4">
            <a:alphaModFix/>
          </a:blip>
          <a:srcRect/>
          <a:stretch/>
        </p:blipFill>
        <p:spPr>
          <a:xfrm>
            <a:off x="304800" y="3740150"/>
            <a:ext cx="4219575" cy="2508250"/>
          </a:xfrm>
          <a:prstGeom prst="rect">
            <a:avLst/>
          </a:prstGeom>
          <a:noFill/>
          <a:ln>
            <a:noFill/>
          </a:ln>
        </p:spPr>
      </p:pic>
      <p:pic>
        <p:nvPicPr>
          <p:cNvPr id="1436" name="Google Shape;1436;p105" descr="Xây dựng Đảng - Nâng cao nhận thức về công tác kiểm tra,..."/>
          <p:cNvPicPr preferRelativeResize="0"/>
          <p:nvPr/>
        </p:nvPicPr>
        <p:blipFill rotWithShape="1">
          <a:blip r:embed="rId5">
            <a:alphaModFix/>
          </a:blip>
          <a:srcRect/>
          <a:stretch/>
        </p:blipFill>
        <p:spPr>
          <a:xfrm>
            <a:off x="4637087" y="4062412"/>
            <a:ext cx="4221162" cy="2281237"/>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10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442" name="Google Shape;1442;p106"/>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443" name="Google Shape;1443;p106"/>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444" name="Google Shape;1444;p10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06"/>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446" name="Google Shape;1446;p106"/>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447" name="Google Shape;1447;p106"/>
          <p:cNvSpPr txBox="1"/>
          <p:nvPr/>
        </p:nvSpPr>
        <p:spPr>
          <a:xfrm>
            <a:off x="38100" y="1741487"/>
            <a:ext cx="89265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7. Tổ chức Ban Thanh tra nhân dân ở doanh nghiệp nhà nước</a:t>
            </a:r>
            <a:endParaRPr/>
          </a:p>
        </p:txBody>
      </p:sp>
      <p:sp>
        <p:nvSpPr>
          <p:cNvPr id="1448" name="Google Shape;1448;p106"/>
          <p:cNvSpPr txBox="1"/>
          <p:nvPr/>
        </p:nvSpPr>
        <p:spPr>
          <a:xfrm>
            <a:off x="44450" y="2098675"/>
            <a:ext cx="9061450" cy="16319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000"/>
              <a:buFont typeface="Arial"/>
              <a:buNone/>
            </a:pPr>
            <a:r>
              <a:rPr lang="en-US" sz="2000" b="0" i="0" u="none">
                <a:solidFill>
                  <a:srgbClr val="002060"/>
                </a:solidFill>
                <a:latin typeface="Arial"/>
                <a:ea typeface="Arial"/>
                <a:cs typeface="Arial"/>
                <a:sym typeface="Arial"/>
              </a:rPr>
              <a:t>Ban Thanh tra nhân dân ở doanh nghiệp nhà nước do hội nghị người lao động bầu gồm từ 03 đến 09 thành viên theo đề nghị của Ban Chấp hành Công đoàn ở doanh nghiệp, tổ chức đại diện khác của người lao động ở cơ sở (nếu có).</a:t>
            </a:r>
            <a:endParaRPr/>
          </a:p>
          <a:p>
            <a:pPr marL="0" marR="0" lvl="0" indent="0" algn="just" rtl="0">
              <a:lnSpc>
                <a:spcPct val="100000"/>
              </a:lnSpc>
              <a:spcBef>
                <a:spcPts val="0"/>
              </a:spcBef>
              <a:spcAft>
                <a:spcPts val="0"/>
              </a:spcAft>
              <a:buClr>
                <a:srgbClr val="002060"/>
              </a:buClr>
              <a:buSzPts val="2000"/>
              <a:buFont typeface="Arial"/>
              <a:buNone/>
            </a:pPr>
            <a:r>
              <a:rPr lang="en-US" sz="2000" b="0" i="0" u="none">
                <a:solidFill>
                  <a:srgbClr val="002060"/>
                </a:solidFill>
                <a:latin typeface="Arial"/>
                <a:ea typeface="Arial"/>
                <a:cs typeface="Arial"/>
                <a:sym typeface="Arial"/>
              </a:rPr>
              <a:t>Nhiệm kỳ của Ban Thanh tra nhân dân là 02 năm.</a:t>
            </a:r>
            <a:endParaRPr/>
          </a:p>
        </p:txBody>
      </p:sp>
      <p:pic>
        <p:nvPicPr>
          <p:cNvPr id="1449" name="Google Shape;1449;p106" descr="Dự thảo Luật Thực hiện dân chủ ở xã, phường, thị trấn: Hướng tới thực chất,  tránh hình thức » Báo Phụ Nữ Việt Nam"/>
          <p:cNvPicPr preferRelativeResize="0"/>
          <p:nvPr/>
        </p:nvPicPr>
        <p:blipFill rotWithShape="1">
          <a:blip r:embed="rId4">
            <a:alphaModFix/>
          </a:blip>
          <a:srcRect/>
          <a:stretch/>
        </p:blipFill>
        <p:spPr>
          <a:xfrm>
            <a:off x="177800" y="3990975"/>
            <a:ext cx="4527550" cy="2393950"/>
          </a:xfrm>
          <a:prstGeom prst="rect">
            <a:avLst/>
          </a:prstGeom>
          <a:noFill/>
          <a:ln>
            <a:noFill/>
          </a:ln>
        </p:spPr>
      </p:pic>
      <p:pic>
        <p:nvPicPr>
          <p:cNvPr id="1450" name="Google Shape;1450;p106" descr="Thẩm quyền và quyết định bổ nhiệm người đứng đầu chi nhánh"/>
          <p:cNvPicPr preferRelativeResize="0"/>
          <p:nvPr/>
        </p:nvPicPr>
        <p:blipFill rotWithShape="1">
          <a:blip r:embed="rId5">
            <a:alphaModFix/>
          </a:blip>
          <a:srcRect/>
          <a:stretch/>
        </p:blipFill>
        <p:spPr>
          <a:xfrm>
            <a:off x="4856162" y="3990975"/>
            <a:ext cx="4070350" cy="24193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10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456" name="Google Shape;1456;p10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457" name="Google Shape;1457;p107"/>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458" name="Google Shape;1458;p10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07"/>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460" name="Google Shape;1460;p107"/>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461" name="Google Shape;1461;p107"/>
          <p:cNvSpPr txBox="1"/>
          <p:nvPr/>
        </p:nvSpPr>
        <p:spPr>
          <a:xfrm>
            <a:off x="38100" y="1741487"/>
            <a:ext cx="89265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8. Nhiệm vụ, quyền hạn của Ban Thanh tra nhân dân ở doanh nghiệp nhà nước</a:t>
            </a:r>
            <a:endParaRPr/>
          </a:p>
        </p:txBody>
      </p:sp>
      <p:pic>
        <p:nvPicPr>
          <p:cNvPr id="1462" name="Google Shape;1462;p107"/>
          <p:cNvPicPr preferRelativeResize="0"/>
          <p:nvPr/>
        </p:nvPicPr>
        <p:blipFill rotWithShape="1">
          <a:blip r:embed="rId4">
            <a:alphaModFix/>
          </a:blip>
          <a:srcRect/>
          <a:stretch/>
        </p:blipFill>
        <p:spPr>
          <a:xfrm>
            <a:off x="-1554162" y="2200275"/>
            <a:ext cx="12039600" cy="44323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08"/>
          <p:cNvSpPr/>
          <p:nvPr/>
        </p:nvSpPr>
        <p:spPr>
          <a:xfrm>
            <a:off x="529066" y="5007922"/>
            <a:ext cx="808586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5400"/>
              <a:buFont typeface="Arial"/>
              <a:buNone/>
            </a:pPr>
            <a:r>
              <a:rPr lang="en-US" sz="5400" b="1" i="0" u="none" strike="noStrike" cap="none">
                <a:solidFill>
                  <a:srgbClr val="0070C0"/>
                </a:solidFill>
                <a:latin typeface="Arial"/>
                <a:ea typeface="Arial"/>
                <a:cs typeface="Arial"/>
                <a:sym typeface="Arial"/>
              </a:rPr>
              <a:t>CHÂN THÀNH CẢM ƠN!</a:t>
            </a:r>
            <a:endParaRPr/>
          </a:p>
        </p:txBody>
      </p:sp>
      <p:pic>
        <p:nvPicPr>
          <p:cNvPr id="1468" name="Google Shape;1468;p108"/>
          <p:cNvPicPr preferRelativeResize="0"/>
          <p:nvPr/>
        </p:nvPicPr>
        <p:blipFill rotWithShape="1">
          <a:blip r:embed="rId3">
            <a:alphaModFix/>
          </a:blip>
          <a:srcRect/>
          <a:stretch/>
        </p:blipFill>
        <p:spPr>
          <a:xfrm>
            <a:off x="-20637" y="0"/>
            <a:ext cx="9150350" cy="2219325"/>
          </a:xfrm>
          <a:prstGeom prst="rect">
            <a:avLst/>
          </a:prstGeom>
          <a:noFill/>
          <a:ln>
            <a:noFill/>
          </a:ln>
        </p:spPr>
      </p:pic>
      <p:sp>
        <p:nvSpPr>
          <p:cNvPr id="1469" name="Google Shape;1469;p108"/>
          <p:cNvSpPr txBox="1"/>
          <p:nvPr/>
        </p:nvSpPr>
        <p:spPr>
          <a:xfrm>
            <a:off x="0" y="6477000"/>
            <a:ext cx="9129712" cy="369887"/>
          </a:xfrm>
          <a:prstGeom prst="rect">
            <a:avLst/>
          </a:prstGeom>
          <a:solidFill>
            <a:srgbClr val="EEEFF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sng">
                <a:solidFill>
                  <a:srgbClr val="FF000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https://trangtinphapluat.com</a:t>
            </a:r>
            <a:r>
              <a:rPr lang="en-US" sz="1800" b="1" i="0" u="none">
                <a:solidFill>
                  <a:srgbClr val="FF0000"/>
                </a:solidFill>
                <a:latin typeface="Arial"/>
                <a:ea typeface="Arial"/>
                <a:cs typeface="Arial"/>
                <a:sym typeface="Arial"/>
              </a:rPr>
              <a:t> </a:t>
            </a:r>
            <a:r>
              <a:rPr lang="en-US" sz="1800" b="0" i="0" u="none">
                <a:solidFill>
                  <a:schemeClr val="dk1"/>
                </a:solidFill>
                <a:latin typeface="Arial"/>
                <a:ea typeface="Arial"/>
                <a:cs typeface="Arial"/>
                <a:sym typeface="Arial"/>
              </a:rPr>
              <a:t>– </a:t>
            </a:r>
            <a:r>
              <a:rPr lang="en-US" sz="1800" b="1" i="0" u="none">
                <a:solidFill>
                  <a:srgbClr val="00B050"/>
                </a:solidFill>
                <a:latin typeface="Arial"/>
                <a:ea typeface="Arial"/>
                <a:cs typeface="Arial"/>
                <a:sym typeface="Arial"/>
              </a:rPr>
              <a:t>Tư vấn pháp luật trực tuyến</a:t>
            </a:r>
            <a:endParaRPr/>
          </a:p>
        </p:txBody>
      </p:sp>
      <p:sp>
        <p:nvSpPr>
          <p:cNvPr id="1470" name="Google Shape;1470;p108"/>
          <p:cNvSpPr txBox="1"/>
          <p:nvPr/>
        </p:nvSpPr>
        <p:spPr>
          <a:xfrm>
            <a:off x="0" y="2828925"/>
            <a:ext cx="9144000" cy="18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Arial"/>
              <a:buNone/>
            </a:pPr>
            <a:r>
              <a:rPr lang="en-US" sz="2800" b="1" i="0" u="none">
                <a:solidFill>
                  <a:srgbClr val="002060"/>
                </a:solidFill>
                <a:latin typeface="Arial"/>
                <a:ea typeface="Arial"/>
                <a:cs typeface="Arial"/>
                <a:sym typeface="Arial"/>
              </a:rPr>
              <a:t>Liên hệ: </a:t>
            </a:r>
            <a:r>
              <a:rPr lang="en-US" sz="2800" b="1" i="0" u="sng">
                <a:solidFill>
                  <a:srgbClr val="00206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kesitinh355@gmail.com</a:t>
            </a:r>
            <a:r>
              <a:rPr lang="en-US" sz="2800" b="1" i="0" u="none">
                <a:solidFill>
                  <a:srgbClr val="002060"/>
                </a:solidFill>
                <a:latin typeface="Arial"/>
                <a:ea typeface="Arial"/>
                <a:cs typeface="Arial"/>
                <a:sym typeface="Arial"/>
              </a:rPr>
              <a:t> </a:t>
            </a:r>
            <a:endParaRPr/>
          </a:p>
          <a:p>
            <a:pPr marL="0" marR="0" lvl="0" indent="0" algn="ctr"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hoặc zalo 0935634572</a:t>
            </a:r>
            <a:endParaRPr/>
          </a:p>
          <a:p>
            <a:pPr marL="0" marR="0" lvl="0" indent="0" algn="ctr" rtl="0">
              <a:lnSpc>
                <a:spcPct val="100000"/>
              </a:lnSpc>
              <a:spcBef>
                <a:spcPts val="0"/>
              </a:spcBef>
              <a:spcAft>
                <a:spcPts val="0"/>
              </a:spcAft>
              <a:buClr>
                <a:srgbClr val="002060"/>
              </a:buClr>
              <a:buSzPts val="2800"/>
              <a:buFont typeface="Arial"/>
              <a:buNone/>
            </a:pPr>
            <a:r>
              <a:rPr lang="en-US" sz="2800" b="1" i="0" u="none">
                <a:solidFill>
                  <a:srgbClr val="002060"/>
                </a:solidFill>
                <a:latin typeface="Arial"/>
                <a:ea typeface="Arial"/>
                <a:cs typeface="Arial"/>
                <a:sym typeface="Arial"/>
              </a:rPr>
              <a:t>để tải bài giảng Luật Thực hiện dân chủ ở cơ sở</a:t>
            </a:r>
            <a:endParaRPr/>
          </a:p>
          <a:p>
            <a:pPr marL="0" marR="0" lvl="0" indent="0" algn="ctr" rtl="0">
              <a:lnSpc>
                <a:spcPct val="100000"/>
              </a:lnSpc>
              <a:spcBef>
                <a:spcPts val="0"/>
              </a:spcBef>
              <a:spcAft>
                <a:spcPts val="0"/>
              </a:spcAft>
              <a:buClr>
                <a:srgbClr val="002060"/>
              </a:buClr>
              <a:buSzPts val="2800"/>
              <a:buFont typeface="Arial"/>
              <a:buNone/>
            </a:pPr>
            <a:r>
              <a:rPr lang="en-US" sz="2800" b="1" i="0" u="none">
                <a:solidFill>
                  <a:srgbClr val="002060"/>
                </a:solidFill>
                <a:latin typeface="Arial"/>
                <a:ea typeface="Arial"/>
                <a:cs typeface="Arial"/>
                <a:sym typeface="Arial"/>
              </a:rPr>
              <a:t>năm 2022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 </a:t>
            </a:r>
            <a:endParaRPr/>
          </a:p>
        </p:txBody>
      </p:sp>
      <p:sp>
        <p:nvSpPr>
          <p:cNvPr id="227" name="Google Shape;227;p11"/>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28" name="Google Shape;228;p11"/>
          <p:cNvSpPr txBox="1"/>
          <p:nvPr/>
        </p:nvSpPr>
        <p:spPr>
          <a:xfrm>
            <a:off x="0" y="1290637"/>
            <a:ext cx="8991600"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2.2. Một số hạn chế thực hiện dân chủ ở cơ quan hành chính nhà nước, đơn vị sự nghiệp công lập</a:t>
            </a:r>
            <a:endParaRPr/>
          </a:p>
        </p:txBody>
      </p:sp>
      <p:sp>
        <p:nvSpPr>
          <p:cNvPr id="229" name="Google Shape;229;p11"/>
          <p:cNvSpPr txBox="1"/>
          <p:nvPr/>
        </p:nvSpPr>
        <p:spPr>
          <a:xfrm>
            <a:off x="-28575" y="1873250"/>
            <a:ext cx="4606925" cy="44021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Việc thực hiện dân chủ ở cơ quan, đơn vị sự nghiệp công lập của Đảng, Nhà nước và tổ chức chính trị - xã hội </a:t>
            </a:r>
            <a:r>
              <a:rPr lang="en-US" sz="2000" b="0" i="0" u="none">
                <a:solidFill>
                  <a:srgbClr val="C00000"/>
                </a:solidFill>
                <a:latin typeface="Arial"/>
                <a:ea typeface="Arial"/>
                <a:cs typeface="Arial"/>
                <a:sym typeface="Arial"/>
              </a:rPr>
              <a:t>được quy định tại nhiều văn bản có giá trị pháp lý khác nhau</a:t>
            </a:r>
            <a:r>
              <a:rPr lang="en-US" sz="2000" b="0" i="0" u="none">
                <a:solidFill>
                  <a:schemeClr val="dk1"/>
                </a:solidFill>
                <a:latin typeface="Arial"/>
                <a:ea typeface="Arial"/>
                <a:cs typeface="Arial"/>
                <a:sym typeface="Arial"/>
              </a:rPr>
              <a:t>. Trong khi đó, các cơ quan của Đảng, Nhà nước, tổ chức chính trị - xã hội </a:t>
            </a:r>
            <a:r>
              <a:rPr lang="en-US" sz="2000" b="0" i="0" u="none">
                <a:solidFill>
                  <a:srgbClr val="C00000"/>
                </a:solidFill>
                <a:latin typeface="Arial"/>
                <a:ea typeface="Arial"/>
                <a:cs typeface="Arial"/>
                <a:sym typeface="Arial"/>
              </a:rPr>
              <a:t>có nhiều điểm tương đồng </a:t>
            </a:r>
            <a:r>
              <a:rPr lang="en-US" sz="2000" b="0" i="0" u="none">
                <a:solidFill>
                  <a:schemeClr val="dk1"/>
                </a:solidFill>
                <a:latin typeface="Arial"/>
                <a:ea typeface="Arial"/>
                <a:cs typeface="Arial"/>
                <a:sym typeface="Arial"/>
              </a:rPr>
              <a:t>trong quản lý hành chính nội bộ và thực hiện chế độ, chính sách đối với cán bộ, công chức, viên chức người lao động. </a:t>
            </a:r>
            <a:r>
              <a:rPr lang="en-US" sz="2000" b="0" i="0" u="none">
                <a:solidFill>
                  <a:srgbClr val="C00000"/>
                </a:solidFill>
                <a:latin typeface="Arial"/>
                <a:ea typeface="Arial"/>
                <a:cs typeface="Arial"/>
                <a:sym typeface="Arial"/>
              </a:rPr>
              <a:t>Điều này tạo nên sự không đồng bộ</a:t>
            </a:r>
            <a:r>
              <a:rPr lang="en-US" sz="2000" b="0" i="0" u="none">
                <a:solidFill>
                  <a:schemeClr val="dk1"/>
                </a:solidFill>
                <a:latin typeface="Arial"/>
                <a:ea typeface="Arial"/>
                <a:cs typeface="Arial"/>
                <a:sym typeface="Arial"/>
              </a:rPr>
              <a:t>, thống nhất trong việc thực hiện pháp luật về dân chủ trong cơ quan, đơn vị.</a:t>
            </a:r>
            <a:endParaRPr/>
          </a:p>
        </p:txBody>
      </p:sp>
      <p:pic>
        <p:nvPicPr>
          <p:cNvPr id="230" name="Google Shape;230;p11" descr="Trang thông tin điện tử Sở Nội Vụ"/>
          <p:cNvPicPr preferRelativeResize="0"/>
          <p:nvPr/>
        </p:nvPicPr>
        <p:blipFill rotWithShape="1">
          <a:blip r:embed="rId3">
            <a:alphaModFix/>
          </a:blip>
          <a:srcRect/>
          <a:stretch/>
        </p:blipFill>
        <p:spPr>
          <a:xfrm>
            <a:off x="4560887" y="1758950"/>
            <a:ext cx="4548187" cy="2497137"/>
          </a:xfrm>
          <a:prstGeom prst="rect">
            <a:avLst/>
          </a:prstGeom>
          <a:noFill/>
          <a:ln>
            <a:noFill/>
          </a:ln>
        </p:spPr>
      </p:pic>
      <p:pic>
        <p:nvPicPr>
          <p:cNvPr id="231" name="Google Shape;231;p11" descr="Nguyên tắc tổ chức bộ máy nhà nước trong Hiến pháp 2013"/>
          <p:cNvPicPr preferRelativeResize="0"/>
          <p:nvPr/>
        </p:nvPicPr>
        <p:blipFill rotWithShape="1">
          <a:blip r:embed="rId4">
            <a:alphaModFix/>
          </a:blip>
          <a:srcRect/>
          <a:stretch/>
        </p:blipFill>
        <p:spPr>
          <a:xfrm>
            <a:off x="4559300" y="4256087"/>
            <a:ext cx="4521200" cy="2220912"/>
          </a:xfrm>
          <a:prstGeom prst="rect">
            <a:avLst/>
          </a:prstGeom>
          <a:noFill/>
          <a:ln>
            <a:noFill/>
          </a:ln>
        </p:spPr>
      </p:pic>
      <p:sp>
        <p:nvSpPr>
          <p:cNvPr id="232" name="Google Shape;232;p11"/>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 </a:t>
            </a:r>
            <a:endParaRPr/>
          </a:p>
        </p:txBody>
      </p:sp>
      <p:sp>
        <p:nvSpPr>
          <p:cNvPr id="238" name="Google Shape;238;p12"/>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39" name="Google Shape;239;p12"/>
          <p:cNvSpPr txBox="1"/>
          <p:nvPr/>
        </p:nvSpPr>
        <p:spPr>
          <a:xfrm>
            <a:off x="0" y="1290637"/>
            <a:ext cx="8991600"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2.2. Một số hạn chế thực hiện dân chủ ở cơ quan hành chính nhà nước, đơn vị sự nghiệp công lập</a:t>
            </a:r>
            <a:endParaRPr/>
          </a:p>
        </p:txBody>
      </p:sp>
      <p:sp>
        <p:nvSpPr>
          <p:cNvPr id="240" name="Google Shape;240;p12"/>
          <p:cNvSpPr txBox="1"/>
          <p:nvPr/>
        </p:nvSpPr>
        <p:spPr>
          <a:xfrm>
            <a:off x="-28575" y="1873250"/>
            <a:ext cx="4606925" cy="45243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Quy định về đối tượng thực hiện pháp luật về dân chủ ở cơ quan hành chính và đơn vị sự nghiệp công lập </a:t>
            </a:r>
            <a:r>
              <a:rPr lang="en-US" sz="2400" b="0" i="0" u="none">
                <a:solidFill>
                  <a:srgbClr val="C00000"/>
                </a:solidFill>
                <a:latin typeface="Arial"/>
                <a:ea typeface="Arial"/>
                <a:cs typeface="Arial"/>
                <a:sym typeface="Arial"/>
              </a:rPr>
              <a:t>chưa bảo đảm tính bao quát</a:t>
            </a:r>
            <a:r>
              <a:rPr lang="en-US" sz="2400" b="0" i="0" u="none">
                <a:solidFill>
                  <a:schemeClr val="dk1"/>
                </a:solidFill>
                <a:latin typeface="Arial"/>
                <a:ea typeface="Arial"/>
                <a:cs typeface="Arial"/>
                <a:sym typeface="Arial"/>
              </a:rPr>
              <a:t>; một số cơ quan mặc dù thực tế áp dụng Nghị định số 04/2015/NĐ-CP nhưng </a:t>
            </a:r>
            <a:r>
              <a:rPr lang="en-US" sz="2400" b="0" i="0" u="none">
                <a:solidFill>
                  <a:srgbClr val="C00000"/>
                </a:solidFill>
                <a:latin typeface="Arial"/>
                <a:ea typeface="Arial"/>
                <a:cs typeface="Arial"/>
                <a:sym typeface="Arial"/>
              </a:rPr>
              <a:t>chưa được ghi nhận đầy đủ</a:t>
            </a:r>
            <a:r>
              <a:rPr lang="en-US" sz="2400" b="0" i="0" u="none">
                <a:solidFill>
                  <a:schemeClr val="dk1"/>
                </a:solidFill>
                <a:latin typeface="Arial"/>
                <a:ea typeface="Arial"/>
                <a:cs typeface="Arial"/>
                <a:sym typeface="Arial"/>
              </a:rPr>
              <a:t> trong quy định của pháp luật như các cơ quan, đơn vị của Văn phòng Chủ tịch nước, Văn phòng Quốc hội, Kiểm toán nhà nước</a:t>
            </a:r>
            <a:endParaRPr/>
          </a:p>
        </p:txBody>
      </p:sp>
      <p:pic>
        <p:nvPicPr>
          <p:cNvPr id="241" name="Google Shape;241;p12" descr="Trang thông tin điện tử Sở Nội Vụ"/>
          <p:cNvPicPr preferRelativeResize="0"/>
          <p:nvPr/>
        </p:nvPicPr>
        <p:blipFill rotWithShape="1">
          <a:blip r:embed="rId3">
            <a:alphaModFix/>
          </a:blip>
          <a:srcRect/>
          <a:stretch/>
        </p:blipFill>
        <p:spPr>
          <a:xfrm>
            <a:off x="4560887" y="1758950"/>
            <a:ext cx="4548187" cy="2497137"/>
          </a:xfrm>
          <a:prstGeom prst="rect">
            <a:avLst/>
          </a:prstGeom>
          <a:noFill/>
          <a:ln>
            <a:noFill/>
          </a:ln>
        </p:spPr>
      </p:pic>
      <p:pic>
        <p:nvPicPr>
          <p:cNvPr id="242" name="Google Shape;242;p12" descr="Nguyên tắc tổ chức bộ máy nhà nước trong Hiến pháp 2013"/>
          <p:cNvPicPr preferRelativeResize="0"/>
          <p:nvPr/>
        </p:nvPicPr>
        <p:blipFill rotWithShape="1">
          <a:blip r:embed="rId4">
            <a:alphaModFix/>
          </a:blip>
          <a:srcRect/>
          <a:stretch/>
        </p:blipFill>
        <p:spPr>
          <a:xfrm>
            <a:off x="4559300" y="4256087"/>
            <a:ext cx="4521200" cy="2220912"/>
          </a:xfrm>
          <a:prstGeom prst="rect">
            <a:avLst/>
          </a:prstGeom>
          <a:noFill/>
          <a:ln>
            <a:noFill/>
          </a:ln>
        </p:spPr>
      </p:pic>
      <p:sp>
        <p:nvSpPr>
          <p:cNvPr id="243" name="Google Shape;243;p12"/>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 </a:t>
            </a:r>
            <a:endParaRPr/>
          </a:p>
        </p:txBody>
      </p:sp>
      <p:sp>
        <p:nvSpPr>
          <p:cNvPr id="249" name="Google Shape;249;p13"/>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50" name="Google Shape;250;p13"/>
          <p:cNvSpPr txBox="1"/>
          <p:nvPr/>
        </p:nvSpPr>
        <p:spPr>
          <a:xfrm>
            <a:off x="0" y="1290637"/>
            <a:ext cx="8991600"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2.2. Một số hạn chế thực hiện dân chủ ở cơ quan hành chính nhà nước, đơn vị sự nghiệp công lập</a:t>
            </a:r>
            <a:endParaRPr/>
          </a:p>
        </p:txBody>
      </p:sp>
      <p:sp>
        <p:nvSpPr>
          <p:cNvPr id="251" name="Google Shape;251;p13"/>
          <p:cNvSpPr txBox="1"/>
          <p:nvPr/>
        </p:nvSpPr>
        <p:spPr>
          <a:xfrm>
            <a:off x="-28575" y="1873250"/>
            <a:ext cx="4606925" cy="46942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2300"/>
              <a:buFont typeface="Arial"/>
              <a:buNone/>
            </a:pPr>
            <a:r>
              <a:rPr lang="en-US" sz="2300" b="0" i="0" u="none">
                <a:solidFill>
                  <a:srgbClr val="C00000"/>
                </a:solidFill>
                <a:latin typeface="Arial"/>
                <a:ea typeface="Arial"/>
                <a:cs typeface="Arial"/>
                <a:sym typeface="Arial"/>
              </a:rPr>
              <a:t>Thời gian tổ chức Hội nghị cán bộ, công chức, viên chức, người lao động </a:t>
            </a:r>
            <a:r>
              <a:rPr lang="en-US" sz="2300" b="0" i="0" u="none">
                <a:solidFill>
                  <a:schemeClr val="dk1"/>
                </a:solidFill>
                <a:latin typeface="Arial"/>
                <a:ea typeface="Arial"/>
                <a:cs typeface="Arial"/>
                <a:sym typeface="Arial"/>
              </a:rPr>
              <a:t>còn chưa thống nhất giữa các cơ quan, đơn vị. Vẫn còn tồn tại tình trạng một số cơ quan, đơn vị </a:t>
            </a:r>
            <a:r>
              <a:rPr lang="en-US" sz="2300" b="0" i="0" u="none">
                <a:solidFill>
                  <a:srgbClr val="C00000"/>
                </a:solidFill>
                <a:latin typeface="Arial"/>
                <a:ea typeface="Arial"/>
                <a:cs typeface="Arial"/>
                <a:sym typeface="Arial"/>
              </a:rPr>
              <a:t>lồng ghép </a:t>
            </a:r>
            <a:r>
              <a:rPr lang="en-US" sz="2300" b="0" i="0" u="none">
                <a:solidFill>
                  <a:schemeClr val="dk1"/>
                </a:solidFill>
                <a:latin typeface="Arial"/>
                <a:ea typeface="Arial"/>
                <a:cs typeface="Arial"/>
                <a:sym typeface="Arial"/>
              </a:rPr>
              <a:t>việc tổ chức hội nghị cán bộ, công chức, viên chức, người lao động với tổng kết công đoàn đơn vị nên </a:t>
            </a:r>
            <a:r>
              <a:rPr lang="en-US" sz="2300" b="0" i="0" u="none">
                <a:solidFill>
                  <a:srgbClr val="C00000"/>
                </a:solidFill>
                <a:latin typeface="Arial"/>
                <a:ea typeface="Arial"/>
                <a:cs typeface="Arial"/>
                <a:sym typeface="Arial"/>
              </a:rPr>
              <a:t>chưa dành nhiều thời gian </a:t>
            </a:r>
            <a:r>
              <a:rPr lang="en-US" sz="2300" b="0" i="0" u="none">
                <a:solidFill>
                  <a:schemeClr val="dk1"/>
                </a:solidFill>
                <a:latin typeface="Arial"/>
                <a:ea typeface="Arial"/>
                <a:cs typeface="Arial"/>
                <a:sym typeface="Arial"/>
              </a:rPr>
              <a:t>để bàn bạc, trao đổi những vấn đề có liên quan đến đời sống cán bộ, công chức, viên chức, người lao động</a:t>
            </a:r>
            <a:endParaRPr/>
          </a:p>
        </p:txBody>
      </p:sp>
      <p:pic>
        <p:nvPicPr>
          <p:cNvPr id="252" name="Google Shape;252;p13" descr="Hội nghị cán bộ, công chức, viên chức năm học 2022-2023 của trường THPT  Chuyên Nguyễn Tất Thành và ..."/>
          <p:cNvPicPr preferRelativeResize="0"/>
          <p:nvPr/>
        </p:nvPicPr>
        <p:blipFill rotWithShape="1">
          <a:blip r:embed="rId3">
            <a:alphaModFix/>
          </a:blip>
          <a:srcRect/>
          <a:stretch/>
        </p:blipFill>
        <p:spPr>
          <a:xfrm>
            <a:off x="4699000" y="1863725"/>
            <a:ext cx="4200525" cy="2797175"/>
          </a:xfrm>
          <a:prstGeom prst="rect">
            <a:avLst/>
          </a:prstGeom>
          <a:noFill/>
          <a:ln>
            <a:noFill/>
          </a:ln>
        </p:spPr>
      </p:pic>
      <p:pic>
        <p:nvPicPr>
          <p:cNvPr id="253" name="Google Shape;253;p13" descr="Ban Nội chính Trung ương: Hội nghị cán bộ, công chức năm 2013 - Ban Nội  Chính Trung ương"/>
          <p:cNvPicPr preferRelativeResize="0"/>
          <p:nvPr/>
        </p:nvPicPr>
        <p:blipFill rotWithShape="1">
          <a:blip r:embed="rId4">
            <a:alphaModFix/>
          </a:blip>
          <a:srcRect/>
          <a:stretch/>
        </p:blipFill>
        <p:spPr>
          <a:xfrm>
            <a:off x="4699000" y="4267200"/>
            <a:ext cx="4200525" cy="2176462"/>
          </a:xfrm>
          <a:prstGeom prst="rect">
            <a:avLst/>
          </a:prstGeom>
          <a:noFill/>
          <a:ln>
            <a:noFill/>
          </a:ln>
        </p:spPr>
      </p:pic>
      <p:sp>
        <p:nvSpPr>
          <p:cNvPr id="254" name="Google Shape;254;p13"/>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 </a:t>
            </a:r>
            <a:endParaRPr/>
          </a:p>
        </p:txBody>
      </p:sp>
      <p:sp>
        <p:nvSpPr>
          <p:cNvPr id="260" name="Google Shape;260;p14"/>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61" name="Google Shape;261;p14"/>
          <p:cNvSpPr txBox="1"/>
          <p:nvPr/>
        </p:nvSpPr>
        <p:spPr>
          <a:xfrm>
            <a:off x="0" y="1290637"/>
            <a:ext cx="8991600"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2.2. Một số hạn chế thực hiện dân chủ ở cơ quan hành chính nhà nước, đơn vị sự nghiệp công lập</a:t>
            </a:r>
            <a:endParaRPr/>
          </a:p>
        </p:txBody>
      </p:sp>
      <p:sp>
        <p:nvSpPr>
          <p:cNvPr id="262" name="Google Shape;262;p14"/>
          <p:cNvSpPr txBox="1"/>
          <p:nvPr/>
        </p:nvSpPr>
        <p:spPr>
          <a:xfrm>
            <a:off x="-28575" y="1873250"/>
            <a:ext cx="4727575" cy="48942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2400"/>
              <a:buFont typeface="Arial"/>
              <a:buNone/>
            </a:pPr>
            <a:r>
              <a:rPr lang="en-US" sz="2400" b="0" i="0" u="none">
                <a:solidFill>
                  <a:srgbClr val="C00000"/>
                </a:solidFill>
                <a:latin typeface="Arial"/>
                <a:ea typeface="Arial"/>
                <a:cs typeface="Arial"/>
                <a:sym typeface="Arial"/>
              </a:rPr>
              <a:t>Một số thông tin vẫn công khai chậm do mang tính nhạy cảm </a:t>
            </a:r>
            <a:r>
              <a:rPr lang="en-US" sz="2400" b="0" i="0" u="none">
                <a:solidFill>
                  <a:schemeClr val="dk1"/>
                </a:solidFill>
                <a:latin typeface="Arial"/>
                <a:ea typeface="Arial"/>
                <a:cs typeface="Arial"/>
                <a:sym typeface="Arial"/>
              </a:rPr>
              <a:t>như thông tin về các vụ việc tiêu cực, tham nhũng trong cơ quan, đơn vị đã được kết luận; kết quả thanh tra, kiểm tra, giải quyết khiếu nại, tố cáo trong nội bộ cơ quan, đơn vị. </a:t>
            </a:r>
            <a:r>
              <a:rPr lang="en-US" sz="2400" b="0" i="0" u="none">
                <a:solidFill>
                  <a:srgbClr val="C00000"/>
                </a:solidFill>
                <a:latin typeface="Arial"/>
                <a:ea typeface="Arial"/>
                <a:cs typeface="Arial"/>
                <a:sym typeface="Arial"/>
              </a:rPr>
              <a:t>Một số nội dung còn thực hiện mang tính hình thức như: </a:t>
            </a:r>
            <a:r>
              <a:rPr lang="en-US" sz="2400" b="0" i="0" u="none">
                <a:solidFill>
                  <a:schemeClr val="dk1"/>
                </a:solidFill>
                <a:latin typeface="Arial"/>
                <a:ea typeface="Arial"/>
                <a:cs typeface="Arial"/>
                <a:sym typeface="Arial"/>
              </a:rPr>
              <a:t>bản kê khai tài sản, thu nhập của người có nghĩa vụ phải kê khai theo quy định của pháp luật</a:t>
            </a:r>
            <a:endParaRPr/>
          </a:p>
        </p:txBody>
      </p:sp>
      <p:pic>
        <p:nvPicPr>
          <p:cNvPr id="263" name="Google Shape;263;p14" descr="Nội dung công khai, minh bạch trong phòng, chống tham nhũng"/>
          <p:cNvPicPr preferRelativeResize="0"/>
          <p:nvPr/>
        </p:nvPicPr>
        <p:blipFill rotWithShape="1">
          <a:blip r:embed="rId3">
            <a:alphaModFix/>
          </a:blip>
          <a:srcRect/>
          <a:stretch/>
        </p:blipFill>
        <p:spPr>
          <a:xfrm>
            <a:off x="4860925" y="1671637"/>
            <a:ext cx="4035425" cy="2063750"/>
          </a:xfrm>
          <a:prstGeom prst="rect">
            <a:avLst/>
          </a:prstGeom>
          <a:noFill/>
          <a:ln>
            <a:noFill/>
          </a:ln>
        </p:spPr>
      </p:pic>
      <p:pic>
        <p:nvPicPr>
          <p:cNvPr id="264" name="Google Shape;264;p14" descr="Tăng cường minh bạch, công khai tài sản, thu nhập của cán bộ, công chức,  viên chức nhằm nâng cao hiệu quả công tác phòng, chống tham nhũng | Tạp chí  Quản"/>
          <p:cNvPicPr preferRelativeResize="0"/>
          <p:nvPr/>
        </p:nvPicPr>
        <p:blipFill rotWithShape="1">
          <a:blip r:embed="rId4">
            <a:alphaModFix/>
          </a:blip>
          <a:srcRect/>
          <a:stretch/>
        </p:blipFill>
        <p:spPr>
          <a:xfrm>
            <a:off x="4860925" y="3998912"/>
            <a:ext cx="4022725" cy="2062162"/>
          </a:xfrm>
          <a:prstGeom prst="rect">
            <a:avLst/>
          </a:prstGeom>
          <a:noFill/>
          <a:ln>
            <a:noFill/>
          </a:ln>
        </p:spPr>
      </p:pic>
      <p:sp>
        <p:nvSpPr>
          <p:cNvPr id="265" name="Google Shape;265;p14"/>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5"/>
          <p:cNvSpPr txBox="1"/>
          <p:nvPr/>
        </p:nvSpPr>
        <p:spPr>
          <a:xfrm>
            <a:off x="0" y="38100"/>
            <a:ext cx="9129712"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400"/>
              <a:buFont typeface="Arial"/>
              <a:buNone/>
            </a:pPr>
            <a:r>
              <a:rPr lang="en-US" sz="24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400"/>
              <a:buFont typeface="Arial"/>
              <a:buNone/>
            </a:pPr>
            <a:r>
              <a:rPr lang="en-US" sz="2400" b="1" i="1" u="none">
                <a:solidFill>
                  <a:srgbClr val="FFFF00"/>
                </a:solidFill>
                <a:latin typeface="Arial"/>
                <a:ea typeface="Arial"/>
                <a:cs typeface="Arial"/>
                <a:sym typeface="Arial"/>
              </a:rPr>
              <a:t>Luật  Thực hiện dân chủ ở cơ sở năm 2022 </a:t>
            </a:r>
            <a:r>
              <a:rPr lang="en-US" sz="2400" b="1" i="1" u="none">
                <a:solidFill>
                  <a:schemeClr val="lt1"/>
                </a:solidFill>
                <a:latin typeface="Arial"/>
                <a:ea typeface="Arial"/>
                <a:cs typeface="Arial"/>
                <a:sym typeface="Arial"/>
              </a:rPr>
              <a:t> </a:t>
            </a:r>
            <a:endParaRPr/>
          </a:p>
        </p:txBody>
      </p:sp>
      <p:sp>
        <p:nvSpPr>
          <p:cNvPr id="271" name="Google Shape;271;p15"/>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72" name="Google Shape;272;p15"/>
          <p:cNvSpPr txBox="1"/>
          <p:nvPr/>
        </p:nvSpPr>
        <p:spPr>
          <a:xfrm>
            <a:off x="0" y="1290637"/>
            <a:ext cx="89916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2.3. Một số hạn chế thực hiện dân chủ </a:t>
            </a:r>
            <a:r>
              <a:rPr lang="en-US" sz="1800" b="1" i="0" u="none">
                <a:solidFill>
                  <a:srgbClr val="FF0000"/>
                </a:solidFill>
                <a:latin typeface="Arial"/>
                <a:ea typeface="Arial"/>
                <a:cs typeface="Arial"/>
                <a:sym typeface="Arial"/>
              </a:rPr>
              <a:t> tại doanh nghiệp (nơi làm việc)</a:t>
            </a:r>
            <a:endParaRPr/>
          </a:p>
        </p:txBody>
      </p:sp>
      <p:pic>
        <p:nvPicPr>
          <p:cNvPr id="273" name="Google Shape;273;p15"/>
          <p:cNvPicPr preferRelativeResize="0"/>
          <p:nvPr/>
        </p:nvPicPr>
        <p:blipFill rotWithShape="1">
          <a:blip r:embed="rId3">
            <a:alphaModFix/>
          </a:blip>
          <a:srcRect/>
          <a:stretch/>
        </p:blipFill>
        <p:spPr>
          <a:xfrm>
            <a:off x="-1755775" y="1809750"/>
            <a:ext cx="12503150" cy="47926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 </a:t>
            </a:r>
            <a:endParaRPr/>
          </a:p>
        </p:txBody>
      </p:sp>
      <p:sp>
        <p:nvSpPr>
          <p:cNvPr id="279" name="Google Shape;279;p16"/>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80" name="Google Shape;280;p16"/>
          <p:cNvSpPr txBox="1"/>
          <p:nvPr/>
        </p:nvSpPr>
        <p:spPr>
          <a:xfrm>
            <a:off x="0" y="1290637"/>
            <a:ext cx="89916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2.4. Một số hạn chế </a:t>
            </a:r>
            <a:r>
              <a:rPr lang="en-US" sz="1800" b="1" i="0" u="none">
                <a:solidFill>
                  <a:srgbClr val="FF0000"/>
                </a:solidFill>
                <a:latin typeface="Arial"/>
                <a:ea typeface="Arial"/>
                <a:cs typeface="Arial"/>
                <a:sym typeface="Arial"/>
              </a:rPr>
              <a:t>Tổ chức và hoạt động của Ban Thanh tra Nhân dân</a:t>
            </a:r>
            <a:endParaRPr/>
          </a:p>
        </p:txBody>
      </p:sp>
      <p:sp>
        <p:nvSpPr>
          <p:cNvPr id="281" name="Google Shape;281;p16"/>
          <p:cNvSpPr txBox="1"/>
          <p:nvPr/>
        </p:nvSpPr>
        <p:spPr>
          <a:xfrm>
            <a:off x="0" y="1874837"/>
            <a:ext cx="4800600" cy="2246312"/>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Một số cấp uỷ Đảng, chính quyền và Mặt trận địa phương </a:t>
            </a:r>
            <a:r>
              <a:rPr lang="en-US" sz="2000" b="1" i="0" u="none">
                <a:solidFill>
                  <a:srgbClr val="FF0000"/>
                </a:solidFill>
                <a:latin typeface="Arial"/>
                <a:ea typeface="Arial"/>
                <a:cs typeface="Arial"/>
                <a:sym typeface="Arial"/>
              </a:rPr>
              <a:t>vẫn chưa nhận thức đầy đủ ý nghĩa, mục đích </a:t>
            </a:r>
            <a:r>
              <a:rPr lang="en-US" sz="2000" b="0" i="0" u="none">
                <a:solidFill>
                  <a:schemeClr val="dk1"/>
                </a:solidFill>
                <a:latin typeface="Arial"/>
                <a:ea typeface="Arial"/>
                <a:cs typeface="Arial"/>
                <a:sym typeface="Arial"/>
              </a:rPr>
              <a:t>hoạt động của Ban Thanh tra nhân dân nên chưa thường xuyên quan tâm chỉ đạo cũng như theo dõi, kiểm tra, đôn đốc hoạt động này</a:t>
            </a:r>
            <a:endParaRPr/>
          </a:p>
        </p:txBody>
      </p:sp>
      <p:sp>
        <p:nvSpPr>
          <p:cNvPr id="282" name="Google Shape;282;p16"/>
          <p:cNvSpPr txBox="1"/>
          <p:nvPr/>
        </p:nvSpPr>
        <p:spPr>
          <a:xfrm>
            <a:off x="33337" y="4337050"/>
            <a:ext cx="4800600" cy="1938337"/>
          </a:xfrm>
          <a:prstGeom prst="rect">
            <a:avLst/>
          </a:prstGeom>
          <a:solidFill>
            <a:srgbClr val="FAE8D5"/>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Uỷ ban MTTQ các cấp, nhất là cấp xã một số nơi chưa phát huy được vai trò, trách nhiệm trong công tác chỉ đạo</a:t>
            </a:r>
            <a:r>
              <a:rPr lang="en-US" sz="2000" b="0" i="0" u="none">
                <a:solidFill>
                  <a:srgbClr val="FF0000"/>
                </a:solidFill>
                <a:latin typeface="Arial"/>
                <a:ea typeface="Arial"/>
                <a:cs typeface="Arial"/>
                <a:sym typeface="Arial"/>
              </a:rPr>
              <a:t>, chưa thực sự coi trọng và sử dụng Thanh tra nhân dân</a:t>
            </a:r>
            <a:r>
              <a:rPr lang="en-US" sz="2000" b="0" i="0" u="none">
                <a:solidFill>
                  <a:schemeClr val="dk1"/>
                </a:solidFill>
                <a:latin typeface="Arial"/>
                <a:ea typeface="Arial"/>
                <a:cs typeface="Arial"/>
                <a:sym typeface="Arial"/>
              </a:rPr>
              <a:t> như một công cụ giám sát của nhân dân</a:t>
            </a:r>
            <a:endParaRPr/>
          </a:p>
        </p:txBody>
      </p:sp>
      <p:pic>
        <p:nvPicPr>
          <p:cNvPr id="283" name="Google Shape;283;p16" descr="I. Vai trò của Ban thanh tra nhân dân Ban thanh tra nhân dân được thành lập  ở xã, phường, thị trấn, cơ"/>
          <p:cNvPicPr preferRelativeResize="0"/>
          <p:nvPr/>
        </p:nvPicPr>
        <p:blipFill rotWithShape="1">
          <a:blip r:embed="rId3">
            <a:alphaModFix/>
          </a:blip>
          <a:srcRect/>
          <a:stretch/>
        </p:blipFill>
        <p:spPr>
          <a:xfrm>
            <a:off x="5457825" y="4291012"/>
            <a:ext cx="3505200" cy="2103437"/>
          </a:xfrm>
          <a:prstGeom prst="rect">
            <a:avLst/>
          </a:prstGeom>
          <a:noFill/>
          <a:ln>
            <a:noFill/>
          </a:ln>
        </p:spPr>
      </p:pic>
      <p:pic>
        <p:nvPicPr>
          <p:cNvPr id="284" name="Google Shape;284;p16" descr="Có được bầu làm thanh tra trong Ban thanh tra nhân dân khi vợ làm kế toán  trường học nơi mình đang công tác giảng dạy không?"/>
          <p:cNvPicPr preferRelativeResize="0"/>
          <p:nvPr/>
        </p:nvPicPr>
        <p:blipFill rotWithShape="1">
          <a:blip r:embed="rId4">
            <a:alphaModFix/>
          </a:blip>
          <a:srcRect/>
          <a:stretch/>
        </p:blipFill>
        <p:spPr>
          <a:xfrm>
            <a:off x="5434012" y="1727200"/>
            <a:ext cx="3657600" cy="2433637"/>
          </a:xfrm>
          <a:prstGeom prst="rect">
            <a:avLst/>
          </a:prstGeom>
          <a:noFill/>
          <a:ln>
            <a:noFill/>
          </a:ln>
        </p:spPr>
      </p:pic>
      <p:sp>
        <p:nvSpPr>
          <p:cNvPr id="285" name="Google Shape;285;p16"/>
          <p:cNvSpPr/>
          <p:nvPr/>
        </p:nvSpPr>
        <p:spPr>
          <a:xfrm>
            <a:off x="5458118" y="1743482"/>
            <a:ext cx="651063" cy="651063"/>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 </a:t>
            </a:r>
            <a:endParaRPr/>
          </a:p>
        </p:txBody>
      </p:sp>
      <p:sp>
        <p:nvSpPr>
          <p:cNvPr id="292" name="Google Shape;292;p17"/>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93" name="Google Shape;293;p17"/>
          <p:cNvSpPr txBox="1"/>
          <p:nvPr/>
        </p:nvSpPr>
        <p:spPr>
          <a:xfrm>
            <a:off x="0" y="1290637"/>
            <a:ext cx="89916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2.4. Một số hạn chế </a:t>
            </a:r>
            <a:r>
              <a:rPr lang="en-US" sz="1800" b="1" i="0" u="none">
                <a:solidFill>
                  <a:srgbClr val="FF0000"/>
                </a:solidFill>
                <a:latin typeface="Arial"/>
                <a:ea typeface="Arial"/>
                <a:cs typeface="Arial"/>
                <a:sym typeface="Arial"/>
              </a:rPr>
              <a:t>Tổ chức và hoạt động của Ban Thanh tra Nhân dân</a:t>
            </a:r>
            <a:endParaRPr/>
          </a:p>
        </p:txBody>
      </p:sp>
      <p:sp>
        <p:nvSpPr>
          <p:cNvPr id="294" name="Google Shape;294;p17"/>
          <p:cNvSpPr txBox="1"/>
          <p:nvPr/>
        </p:nvSpPr>
        <p:spPr>
          <a:xfrm>
            <a:off x="52387" y="1743075"/>
            <a:ext cx="5205412" cy="2246312"/>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Uỷ ban MTTQ ở một số nơi còn tham gia chưa thường xuyên và </a:t>
            </a:r>
            <a:r>
              <a:rPr lang="en-US" sz="2000" b="1" i="0" u="none">
                <a:solidFill>
                  <a:srgbClr val="FF0000"/>
                </a:solidFill>
                <a:latin typeface="Arial"/>
                <a:ea typeface="Arial"/>
                <a:cs typeface="Arial"/>
                <a:sym typeface="Arial"/>
              </a:rPr>
              <a:t>chưa chủ động phối hợp với chính quyền</a:t>
            </a:r>
            <a:r>
              <a:rPr lang="en-US" sz="2000" b="0" i="0" u="none">
                <a:solidFill>
                  <a:schemeClr val="dk1"/>
                </a:solidFill>
                <a:latin typeface="Arial"/>
                <a:ea typeface="Arial"/>
                <a:cs typeface="Arial"/>
                <a:sym typeface="Arial"/>
              </a:rPr>
              <a:t> trong việc xử lý những kiến nghị của Ban TTND, do vậy chưa kịp thời tháo gỡ những vướng mắc, bức xúc trong nhân dân </a:t>
            </a:r>
            <a:r>
              <a:rPr lang="en-US" sz="2000" b="0" i="0" u="none">
                <a:solidFill>
                  <a:srgbClr val="FF0000"/>
                </a:solidFill>
                <a:latin typeface="Arial"/>
                <a:ea typeface="Arial"/>
                <a:cs typeface="Arial"/>
                <a:sym typeface="Arial"/>
              </a:rPr>
              <a:t>dẫn đến vẫn còn một số đơn thư kéo dài, vượt cấp</a:t>
            </a:r>
            <a:r>
              <a:rPr lang="en-US" sz="2000" b="0" i="0" u="none">
                <a:solidFill>
                  <a:schemeClr val="dk1"/>
                </a:solidFill>
                <a:latin typeface="Arial"/>
                <a:ea typeface="Arial"/>
                <a:cs typeface="Arial"/>
                <a:sym typeface="Arial"/>
              </a:rPr>
              <a:t>.</a:t>
            </a:r>
            <a:endParaRPr/>
          </a:p>
        </p:txBody>
      </p:sp>
      <p:sp>
        <p:nvSpPr>
          <p:cNvPr id="295" name="Google Shape;295;p17"/>
          <p:cNvSpPr txBox="1"/>
          <p:nvPr/>
        </p:nvSpPr>
        <p:spPr>
          <a:xfrm>
            <a:off x="33337" y="4146550"/>
            <a:ext cx="5224462" cy="2247900"/>
          </a:xfrm>
          <a:prstGeom prst="rect">
            <a:avLst/>
          </a:prstGeom>
          <a:solidFill>
            <a:srgbClr val="FAE8D5"/>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000"/>
              <a:buFont typeface="Arial"/>
              <a:buNone/>
            </a:pPr>
            <a:r>
              <a:rPr lang="en-US" sz="2000" b="1" i="0" u="none">
                <a:solidFill>
                  <a:srgbClr val="0000FF"/>
                </a:solidFill>
                <a:latin typeface="Arial"/>
                <a:ea typeface="Arial"/>
                <a:cs typeface="Arial"/>
                <a:sym typeface="Arial"/>
              </a:rPr>
              <a:t>Trình độ, năng lực và kiến thức pháp luật </a:t>
            </a:r>
            <a:r>
              <a:rPr lang="en-US" sz="2000" b="0" i="0" u="none">
                <a:solidFill>
                  <a:schemeClr val="dk1"/>
                </a:solidFill>
                <a:latin typeface="Arial"/>
                <a:ea typeface="Arial"/>
                <a:cs typeface="Arial"/>
                <a:sym typeface="Arial"/>
              </a:rPr>
              <a:t>của Ban Thanh tra nhân dân còn hạn chế; tâm lý ngại va chạm; do kiêm nhiệm cả chức vụ chuyên môn nên khó giữ được tính độc lập, khách quan trong việc giám sát, kiểm tra hoạt động điều hành, quản lý của cơ quan, đơn vị…</a:t>
            </a:r>
            <a:endParaRPr/>
          </a:p>
        </p:txBody>
      </p:sp>
      <p:pic>
        <p:nvPicPr>
          <p:cNvPr id="296" name="Google Shape;296;p17" descr="Có được bầu làm thanh tra trong Ban thanh tra nhân dân khi vợ làm kế toán  trường học nơi mình đang công tác giảng dạy không?"/>
          <p:cNvPicPr preferRelativeResize="0"/>
          <p:nvPr/>
        </p:nvPicPr>
        <p:blipFill rotWithShape="1">
          <a:blip r:embed="rId3">
            <a:alphaModFix/>
          </a:blip>
          <a:srcRect/>
          <a:stretch/>
        </p:blipFill>
        <p:spPr>
          <a:xfrm>
            <a:off x="5434012" y="1727200"/>
            <a:ext cx="3657600" cy="2433637"/>
          </a:xfrm>
          <a:prstGeom prst="rect">
            <a:avLst/>
          </a:prstGeom>
          <a:noFill/>
          <a:ln>
            <a:noFill/>
          </a:ln>
        </p:spPr>
      </p:pic>
      <p:sp>
        <p:nvSpPr>
          <p:cNvPr id="297" name="Google Shape;297;p17"/>
          <p:cNvSpPr/>
          <p:nvPr/>
        </p:nvSpPr>
        <p:spPr>
          <a:xfrm>
            <a:off x="5458118" y="1743482"/>
            <a:ext cx="651063" cy="651063"/>
          </a:xfrm>
          <a:prstGeom prst="ellipse">
            <a:avLst/>
          </a:prstGeom>
          <a:blipFill rotWithShape="1">
            <a:blip r:embed="rId4">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 name="Google Shape;298;p17" descr="Kiện vượt cấp” – Hiểu thế nào cho đúng? (Phần 1/2)"/>
          <p:cNvPicPr preferRelativeResize="0"/>
          <p:nvPr/>
        </p:nvPicPr>
        <p:blipFill rotWithShape="1">
          <a:blip r:embed="rId5">
            <a:alphaModFix/>
          </a:blip>
          <a:srcRect/>
          <a:stretch/>
        </p:blipFill>
        <p:spPr>
          <a:xfrm>
            <a:off x="5491162" y="4227512"/>
            <a:ext cx="3644900" cy="2173287"/>
          </a:xfrm>
          <a:prstGeom prst="rect">
            <a:avLst/>
          </a:prstGeom>
          <a:noFill/>
          <a:ln>
            <a:noFill/>
          </a:ln>
        </p:spPr>
      </p:pic>
      <p:sp>
        <p:nvSpPr>
          <p:cNvPr id="299" name="Google Shape;299;p17"/>
          <p:cNvSpPr/>
          <p:nvPr/>
        </p:nvSpPr>
        <p:spPr>
          <a:xfrm>
            <a:off x="44767" y="14458"/>
            <a:ext cx="838200" cy="881478"/>
          </a:xfrm>
          <a:prstGeom prst="ellipse">
            <a:avLst/>
          </a:prstGeom>
          <a:blipFill rotWithShape="1">
            <a:blip r:embed="rId4">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endParaRPr/>
          </a:p>
        </p:txBody>
      </p:sp>
      <p:sp>
        <p:nvSpPr>
          <p:cNvPr id="305" name="Google Shape;305;p18"/>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306" name="Google Shape;306;p18"/>
          <p:cNvSpPr txBox="1"/>
          <p:nvPr/>
        </p:nvSpPr>
        <p:spPr>
          <a:xfrm>
            <a:off x="0" y="1290637"/>
            <a:ext cx="89916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2.4. Một số hạn chế </a:t>
            </a:r>
            <a:r>
              <a:rPr lang="en-US" sz="1800" b="1" i="0" u="none">
                <a:solidFill>
                  <a:srgbClr val="FF0000"/>
                </a:solidFill>
                <a:latin typeface="Arial"/>
                <a:ea typeface="Arial"/>
                <a:cs typeface="Arial"/>
                <a:sym typeface="Arial"/>
              </a:rPr>
              <a:t>Tổ chức và hoạt động của Ban Thanh tra Nhân dân</a:t>
            </a:r>
            <a:endParaRPr/>
          </a:p>
        </p:txBody>
      </p:sp>
      <p:sp>
        <p:nvSpPr>
          <p:cNvPr id="307" name="Google Shape;307;p18"/>
          <p:cNvSpPr txBox="1"/>
          <p:nvPr/>
        </p:nvSpPr>
        <p:spPr>
          <a:xfrm>
            <a:off x="52387" y="1743075"/>
            <a:ext cx="5205412" cy="2862262"/>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4D"/>
              </a:buClr>
              <a:buSzPts val="2000"/>
              <a:buFont typeface="Arial"/>
              <a:buNone/>
            </a:pPr>
            <a:r>
              <a:rPr lang="en-US" sz="2000" b="0" i="0" u="none">
                <a:solidFill>
                  <a:srgbClr val="00004D"/>
                </a:solidFill>
                <a:latin typeface="Arial"/>
                <a:ea typeface="Arial"/>
                <a:cs typeface="Arial"/>
                <a:sym typeface="Arial"/>
              </a:rPr>
              <a:t>Nội dung giám sát của Thanh tra nhân dân là </a:t>
            </a:r>
            <a:r>
              <a:rPr lang="en-US" sz="2000" b="1" i="0" u="none">
                <a:solidFill>
                  <a:srgbClr val="FF0000"/>
                </a:solidFill>
                <a:latin typeface="Arial"/>
                <a:ea typeface="Arial"/>
                <a:cs typeface="Arial"/>
                <a:sym typeface="Arial"/>
              </a:rPr>
              <a:t>một lĩnh vực phức tạp, khó khăn</a:t>
            </a:r>
            <a:r>
              <a:rPr lang="en-US" sz="2000" b="0" i="0" u="none">
                <a:solidFill>
                  <a:srgbClr val="00004D"/>
                </a:solidFill>
                <a:latin typeface="Arial"/>
                <a:ea typeface="Arial"/>
                <a:cs typeface="Arial"/>
                <a:sym typeface="Arial"/>
              </a:rPr>
              <a:t> đòi hỏi người giám sát phải có trình độ chuyên môn sâu. Thành viên Ban Thanh tra nhân dân, Ban Giám sát đầu tư cộng đồng không bảo đảm chuyên môn nghiệp vụ</a:t>
            </a:r>
            <a:r>
              <a:rPr lang="en-US" sz="2000" b="0" i="0" u="none">
                <a:solidFill>
                  <a:srgbClr val="FF0000"/>
                </a:solidFill>
                <a:latin typeface="Arial"/>
                <a:ea typeface="Arial"/>
                <a:cs typeface="Arial"/>
                <a:sym typeface="Arial"/>
              </a:rPr>
              <a:t>, nhất là một số lĩnh vực cần có kiến thức chuyên ngành như đầu tư xây dựng cơ bản, điện lực, thi công đường giao thông nông thôn</a:t>
            </a:r>
            <a:r>
              <a:rPr lang="en-US" sz="2000" b="0" i="0" u="none">
                <a:solidFill>
                  <a:srgbClr val="00004D"/>
                </a:solidFill>
                <a:latin typeface="Arial"/>
                <a:ea typeface="Arial"/>
                <a:cs typeface="Arial"/>
                <a:sym typeface="Arial"/>
              </a:rPr>
              <a:t>,...</a:t>
            </a:r>
            <a:endParaRPr/>
          </a:p>
        </p:txBody>
      </p:sp>
      <p:sp>
        <p:nvSpPr>
          <p:cNvPr id="308" name="Google Shape;308;p18"/>
          <p:cNvSpPr txBox="1"/>
          <p:nvPr/>
        </p:nvSpPr>
        <p:spPr>
          <a:xfrm>
            <a:off x="7937" y="4765675"/>
            <a:ext cx="5226050" cy="1631950"/>
          </a:xfrm>
          <a:prstGeom prst="rect">
            <a:avLst/>
          </a:prstGeom>
          <a:solidFill>
            <a:srgbClr val="FAE8D5"/>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Kinh phí hoạt động của Ban Thanh tra nhân dân còn thấp</a:t>
            </a:r>
            <a:r>
              <a:rPr lang="en-US" sz="2000" b="0" i="0" u="none">
                <a:solidFill>
                  <a:schemeClr val="dk1"/>
                </a:solidFill>
                <a:latin typeface="Arial"/>
                <a:ea typeface="Arial"/>
                <a:cs typeface="Arial"/>
                <a:sym typeface="Arial"/>
              </a:rPr>
              <a:t>, không đủ để Ban Thanh tra nhân dân hoạt động, ở một số nơi mức kinh phí này cũng chưa đảm bảo thực hiện theo đúng quy định</a:t>
            </a:r>
            <a:endParaRPr/>
          </a:p>
        </p:txBody>
      </p:sp>
      <p:pic>
        <p:nvPicPr>
          <p:cNvPr id="309" name="Google Shape;309;p18" descr="Có được bầu làm thanh tra trong Ban thanh tra nhân dân khi vợ làm kế toán  trường học nơi mình đang công tác giảng dạy không?"/>
          <p:cNvPicPr preferRelativeResize="0"/>
          <p:nvPr/>
        </p:nvPicPr>
        <p:blipFill rotWithShape="1">
          <a:blip r:embed="rId3">
            <a:alphaModFix/>
          </a:blip>
          <a:srcRect/>
          <a:stretch/>
        </p:blipFill>
        <p:spPr>
          <a:xfrm>
            <a:off x="5434012" y="1727200"/>
            <a:ext cx="3657600" cy="2433637"/>
          </a:xfrm>
          <a:prstGeom prst="rect">
            <a:avLst/>
          </a:prstGeom>
          <a:noFill/>
          <a:ln>
            <a:noFill/>
          </a:ln>
        </p:spPr>
      </p:pic>
      <p:sp>
        <p:nvSpPr>
          <p:cNvPr id="310" name="Google Shape;310;p18"/>
          <p:cNvSpPr/>
          <p:nvPr/>
        </p:nvSpPr>
        <p:spPr>
          <a:xfrm>
            <a:off x="5458118" y="1743482"/>
            <a:ext cx="651063" cy="651063"/>
          </a:xfrm>
          <a:prstGeom prst="ellipse">
            <a:avLst/>
          </a:prstGeom>
          <a:blipFill rotWithShape="1">
            <a:blip r:embed="rId4">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1" name="Google Shape;311;p18" descr="Quy định mới về tổ chức Ban Thanh tra nhân dân ở xã, phường, thị trấn"/>
          <p:cNvPicPr preferRelativeResize="0"/>
          <p:nvPr/>
        </p:nvPicPr>
        <p:blipFill rotWithShape="1">
          <a:blip r:embed="rId5">
            <a:alphaModFix/>
          </a:blip>
          <a:srcRect/>
          <a:stretch/>
        </p:blipFill>
        <p:spPr>
          <a:xfrm>
            <a:off x="5440362" y="4303712"/>
            <a:ext cx="3609975" cy="2093912"/>
          </a:xfrm>
          <a:prstGeom prst="rect">
            <a:avLst/>
          </a:prstGeom>
          <a:noFill/>
          <a:ln>
            <a:noFill/>
          </a:ln>
        </p:spPr>
      </p:pic>
      <p:sp>
        <p:nvSpPr>
          <p:cNvPr id="312" name="Google Shape;312;p18"/>
          <p:cNvSpPr/>
          <p:nvPr/>
        </p:nvSpPr>
        <p:spPr>
          <a:xfrm>
            <a:off x="44767" y="14458"/>
            <a:ext cx="838200" cy="881478"/>
          </a:xfrm>
          <a:prstGeom prst="ellipse">
            <a:avLst/>
          </a:prstGeom>
          <a:blipFill rotWithShape="1">
            <a:blip r:embed="rId4">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318" name="Google Shape;318;p19"/>
          <p:cNvSpPr txBox="1"/>
          <p:nvPr/>
        </p:nvSpPr>
        <p:spPr>
          <a:xfrm>
            <a:off x="9525" y="936625"/>
            <a:ext cx="29622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1. Phạm vi điều chỉnh</a:t>
            </a:r>
            <a:endParaRPr/>
          </a:p>
        </p:txBody>
      </p:sp>
      <p:sp>
        <p:nvSpPr>
          <p:cNvPr id="319" name="Google Shape;319;p1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txBox="1"/>
          <p:nvPr/>
        </p:nvSpPr>
        <p:spPr>
          <a:xfrm>
            <a:off x="44450" y="1703387"/>
            <a:ext cx="9129712" cy="19383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Luật Thực hiện dân chủ ở cơ sở năm 2022 quy định về nội dung, cách thức thực hiện dân chủ ở cơ sở</a:t>
            </a:r>
            <a:r>
              <a:rPr lang="en-US" sz="2400" b="1" i="0" u="none">
                <a:solidFill>
                  <a:srgbClr val="FF0000"/>
                </a:solidFill>
                <a:latin typeface="Arial"/>
                <a:ea typeface="Arial"/>
                <a:cs typeface="Arial"/>
                <a:sym typeface="Arial"/>
              </a:rPr>
              <a:t>, quyền và nghĩa vụ của công dân trong thực hiện dân chủ ở cơ sở </a:t>
            </a:r>
            <a:r>
              <a:rPr lang="en-US" sz="2400" b="0" i="0" u="none">
                <a:solidFill>
                  <a:schemeClr val="dk1"/>
                </a:solidFill>
                <a:latin typeface="Arial"/>
                <a:ea typeface="Arial"/>
                <a:cs typeface="Arial"/>
                <a:sym typeface="Arial"/>
              </a:rPr>
              <a:t>và trách nhiệm của cơ quan, đơn vị, tổ chức, cá nhân trong việc bảo đảm thực hiện dân chủ ở cơ sở.</a:t>
            </a:r>
            <a:endParaRPr/>
          </a:p>
        </p:txBody>
      </p:sp>
      <p:sp>
        <p:nvSpPr>
          <p:cNvPr id="321" name="Google Shape;321;p19"/>
          <p:cNvSpPr txBox="1"/>
          <p:nvPr/>
        </p:nvSpPr>
        <p:spPr>
          <a:xfrm>
            <a:off x="44450" y="3641725"/>
            <a:ext cx="4171950" cy="2678112"/>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Như vậy, không chỉ thực hiện </a:t>
            </a:r>
            <a:r>
              <a:rPr lang="en-US" sz="2400" b="0" i="0" u="none">
                <a:solidFill>
                  <a:srgbClr val="FF0000"/>
                </a:solidFill>
                <a:latin typeface="Arial"/>
                <a:ea typeface="Arial"/>
                <a:cs typeface="Arial"/>
                <a:sym typeface="Arial"/>
              </a:rPr>
              <a:t>dân chủ ở xã, phường, thị trấn </a:t>
            </a:r>
            <a:r>
              <a:rPr lang="en-US" sz="2400" b="0" i="0" u="none">
                <a:solidFill>
                  <a:schemeClr val="dk1"/>
                </a:solidFill>
                <a:latin typeface="Arial"/>
                <a:ea typeface="Arial"/>
                <a:cs typeface="Arial"/>
                <a:sym typeface="Arial"/>
              </a:rPr>
              <a:t>mà Luật còn điều chỉnh đến </a:t>
            </a:r>
            <a:r>
              <a:rPr lang="en-US" sz="2400" b="0" i="0" u="none">
                <a:solidFill>
                  <a:srgbClr val="FF0000"/>
                </a:solidFill>
                <a:latin typeface="Arial"/>
                <a:ea typeface="Arial"/>
                <a:cs typeface="Arial"/>
                <a:sym typeface="Arial"/>
              </a:rPr>
              <a:t>dân chủ trong cơ quan </a:t>
            </a:r>
            <a:r>
              <a:rPr lang="en-US" sz="2400" b="0" i="0" u="none">
                <a:solidFill>
                  <a:schemeClr val="dk1"/>
                </a:solidFill>
                <a:latin typeface="Arial"/>
                <a:ea typeface="Arial"/>
                <a:cs typeface="Arial"/>
                <a:sym typeface="Arial"/>
              </a:rPr>
              <a:t>nhà nước, đơn vị sự nghiệp công lập; </a:t>
            </a:r>
            <a:r>
              <a:rPr lang="en-US" sz="2400" b="0" i="0" u="none">
                <a:solidFill>
                  <a:srgbClr val="FF0000"/>
                </a:solidFill>
                <a:latin typeface="Arial"/>
                <a:ea typeface="Arial"/>
                <a:cs typeface="Arial"/>
                <a:sym typeface="Arial"/>
              </a:rPr>
              <a:t>tổ chức có sử dụng lao động</a:t>
            </a:r>
            <a:r>
              <a:rPr lang="en-US" sz="2400" b="0" i="0" u="none">
                <a:solidFill>
                  <a:schemeClr val="dk1"/>
                </a:solidFill>
                <a:latin typeface="Arial"/>
                <a:ea typeface="Arial"/>
                <a:cs typeface="Arial"/>
                <a:sym typeface="Arial"/>
              </a:rPr>
              <a:t>.</a:t>
            </a:r>
            <a:endParaRPr/>
          </a:p>
        </p:txBody>
      </p:sp>
      <p:pic>
        <p:nvPicPr>
          <p:cNvPr id="322" name="Google Shape;322;p19"/>
          <p:cNvPicPr preferRelativeResize="0"/>
          <p:nvPr/>
        </p:nvPicPr>
        <p:blipFill rotWithShape="1">
          <a:blip r:embed="rId4">
            <a:alphaModFix/>
          </a:blip>
          <a:srcRect/>
          <a:stretch/>
        </p:blipFill>
        <p:spPr>
          <a:xfrm>
            <a:off x="4724400" y="3144837"/>
            <a:ext cx="5724525" cy="3676650"/>
          </a:xfrm>
          <a:prstGeom prst="rect">
            <a:avLst/>
          </a:prstGeom>
          <a:noFill/>
          <a:ln>
            <a:noFill/>
          </a:ln>
        </p:spPr>
      </p:pic>
      <p:sp>
        <p:nvSpPr>
          <p:cNvPr id="323" name="Google Shape;323;p19"/>
          <p:cNvSpPr/>
          <p:nvPr/>
        </p:nvSpPr>
        <p:spPr>
          <a:xfrm>
            <a:off x="4375490" y="4572000"/>
            <a:ext cx="1568110" cy="838200"/>
          </a:xfrm>
          <a:prstGeom prst="rightArrow">
            <a:avLst>
              <a:gd name="adj1" fmla="val 50000"/>
              <a:gd name="adj2" fmla="val 50000"/>
            </a:avLst>
          </a:prstGeom>
          <a:solidFill>
            <a:srgbClr val="EDEEF6"/>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Dân chủ</a:t>
            </a:r>
            <a:endParaRPr sz="1800" b="0" i="0" u="none" strike="noStrike" cap="none">
              <a:solidFill>
                <a:srgbClr val="FF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descr="Dân chủ và việc thực hiện quyền dân chủ"/>
          <p:cNvPicPr preferRelativeResize="0"/>
          <p:nvPr/>
        </p:nvPicPr>
        <p:blipFill rotWithShape="1">
          <a:blip r:embed="rId3">
            <a:alphaModFix/>
          </a:blip>
          <a:srcRect/>
          <a:stretch/>
        </p:blipFill>
        <p:spPr>
          <a:xfrm>
            <a:off x="2362200" y="3965575"/>
            <a:ext cx="3798887" cy="2359025"/>
          </a:xfrm>
          <a:prstGeom prst="rect">
            <a:avLst/>
          </a:prstGeom>
          <a:noFill/>
          <a:ln>
            <a:noFill/>
          </a:ln>
        </p:spPr>
      </p:pic>
      <p:pic>
        <p:nvPicPr>
          <p:cNvPr id="135" name="Google Shape;135;p2"/>
          <p:cNvPicPr preferRelativeResize="0"/>
          <p:nvPr/>
        </p:nvPicPr>
        <p:blipFill rotWithShape="1">
          <a:blip r:embed="rId4">
            <a:alphaModFix/>
          </a:blip>
          <a:srcRect/>
          <a:stretch/>
        </p:blipFill>
        <p:spPr>
          <a:xfrm>
            <a:off x="-1341437" y="957262"/>
            <a:ext cx="11814175" cy="2871787"/>
          </a:xfrm>
          <a:prstGeom prst="rect">
            <a:avLst/>
          </a:prstGeom>
          <a:noFill/>
          <a:ln>
            <a:noFill/>
          </a:ln>
        </p:spPr>
      </p:pic>
      <p:pic>
        <p:nvPicPr>
          <p:cNvPr id="136" name="Google Shape;136;p2"/>
          <p:cNvPicPr preferRelativeResize="0"/>
          <p:nvPr/>
        </p:nvPicPr>
        <p:blipFill rotWithShape="1">
          <a:blip r:embed="rId5">
            <a:alphaModFix/>
          </a:blip>
          <a:srcRect/>
          <a:stretch/>
        </p:blipFill>
        <p:spPr>
          <a:xfrm>
            <a:off x="-11112" y="0"/>
            <a:ext cx="9151937" cy="990600"/>
          </a:xfrm>
          <a:prstGeom prst="rect">
            <a:avLst/>
          </a:prstGeom>
          <a:noFill/>
          <a:ln>
            <a:noFill/>
          </a:ln>
        </p:spPr>
      </p:pic>
      <p:pic>
        <p:nvPicPr>
          <p:cNvPr id="137" name="Google Shape;137;p2" descr="Dân chủ cơ sở thì tốt nhưng phải thực chất"/>
          <p:cNvPicPr preferRelativeResize="0"/>
          <p:nvPr/>
        </p:nvPicPr>
        <p:blipFill rotWithShape="1">
          <a:blip r:embed="rId6">
            <a:alphaModFix/>
          </a:blip>
          <a:srcRect/>
          <a:stretch/>
        </p:blipFill>
        <p:spPr>
          <a:xfrm>
            <a:off x="-28575" y="3963987"/>
            <a:ext cx="3549650" cy="2362200"/>
          </a:xfrm>
          <a:prstGeom prst="rect">
            <a:avLst/>
          </a:prstGeom>
          <a:noFill/>
          <a:ln>
            <a:noFill/>
          </a:ln>
        </p:spPr>
      </p:pic>
      <p:pic>
        <p:nvPicPr>
          <p:cNvPr id="138" name="Google Shape;138;p2" descr="Đề xuất xây dựng Luật Thực hiện dân chủ ở cơ sở | Cổng Thông Tin Điện Tử  Phú Thọ"/>
          <p:cNvPicPr preferRelativeResize="0"/>
          <p:nvPr/>
        </p:nvPicPr>
        <p:blipFill rotWithShape="1">
          <a:blip r:embed="rId7">
            <a:alphaModFix/>
          </a:blip>
          <a:srcRect/>
          <a:stretch/>
        </p:blipFill>
        <p:spPr>
          <a:xfrm>
            <a:off x="5622925" y="3963987"/>
            <a:ext cx="3544887" cy="2359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329" name="Google Shape;329;p20"/>
          <p:cNvSpPr txBox="1"/>
          <p:nvPr/>
        </p:nvSpPr>
        <p:spPr>
          <a:xfrm>
            <a:off x="9525" y="936625"/>
            <a:ext cx="4714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Nguyên tắc thực hiện dân chủ ở cơ sở</a:t>
            </a:r>
            <a:endParaRPr/>
          </a:p>
        </p:txBody>
      </p:sp>
      <p:sp>
        <p:nvSpPr>
          <p:cNvPr id="330" name="Google Shape;330;p2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1" name="Google Shape;331;p20"/>
          <p:cNvPicPr preferRelativeResize="0"/>
          <p:nvPr/>
        </p:nvPicPr>
        <p:blipFill rotWithShape="1">
          <a:blip r:embed="rId4">
            <a:alphaModFix/>
          </a:blip>
          <a:srcRect/>
          <a:stretch/>
        </p:blipFill>
        <p:spPr>
          <a:xfrm>
            <a:off x="1676400" y="1274762"/>
            <a:ext cx="6096000" cy="1931987"/>
          </a:xfrm>
          <a:prstGeom prst="rect">
            <a:avLst/>
          </a:prstGeom>
          <a:noFill/>
          <a:ln>
            <a:noFill/>
          </a:ln>
        </p:spPr>
      </p:pic>
      <p:sp>
        <p:nvSpPr>
          <p:cNvPr id="332" name="Google Shape;332;p20"/>
          <p:cNvSpPr txBox="1"/>
          <p:nvPr/>
        </p:nvSpPr>
        <p:spPr>
          <a:xfrm>
            <a:off x="-4762" y="3265487"/>
            <a:ext cx="9134475" cy="369887"/>
          </a:xfrm>
          <a:prstGeom prst="rect">
            <a:avLst/>
          </a:prstGeom>
          <a:solidFill>
            <a:srgbClr val="FFEBD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1" u="none">
                <a:solidFill>
                  <a:schemeClr val="dk1"/>
                </a:solidFill>
                <a:latin typeface="Arial"/>
                <a:ea typeface="Arial"/>
                <a:cs typeface="Arial"/>
                <a:sym typeface="Arial"/>
              </a:rPr>
              <a:t>6 nguyên tắc thực hiện dân chủ ở cơ sở theo Luật năm 2202 gồm:</a:t>
            </a:r>
            <a:endParaRPr/>
          </a:p>
        </p:txBody>
      </p:sp>
      <p:pic>
        <p:nvPicPr>
          <p:cNvPr id="333" name="Google Shape;333;p20"/>
          <p:cNvPicPr preferRelativeResize="0"/>
          <p:nvPr/>
        </p:nvPicPr>
        <p:blipFill rotWithShape="1">
          <a:blip r:embed="rId5">
            <a:alphaModFix/>
          </a:blip>
          <a:srcRect/>
          <a:stretch/>
        </p:blipFill>
        <p:spPr>
          <a:xfrm>
            <a:off x="-1755775" y="3749675"/>
            <a:ext cx="12503150" cy="2803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339" name="Google Shape;339;p21"/>
          <p:cNvSpPr txBox="1"/>
          <p:nvPr/>
        </p:nvSpPr>
        <p:spPr>
          <a:xfrm>
            <a:off x="9525" y="936625"/>
            <a:ext cx="4714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Nguyên tắc thực hiện dân chủ ở cơ sở</a:t>
            </a:r>
            <a:endParaRPr/>
          </a:p>
        </p:txBody>
      </p:sp>
      <p:sp>
        <p:nvSpPr>
          <p:cNvPr id="340" name="Google Shape;340;p2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txBox="1"/>
          <p:nvPr/>
        </p:nvSpPr>
        <p:spPr>
          <a:xfrm>
            <a:off x="-17462" y="1306512"/>
            <a:ext cx="9134475" cy="368300"/>
          </a:xfrm>
          <a:prstGeom prst="rect">
            <a:avLst/>
          </a:prstGeom>
          <a:solidFill>
            <a:srgbClr val="FFEBD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1" u="none">
                <a:solidFill>
                  <a:schemeClr val="dk1"/>
                </a:solidFill>
                <a:latin typeface="Arial"/>
                <a:ea typeface="Arial"/>
                <a:cs typeface="Arial"/>
                <a:sym typeface="Arial"/>
              </a:rPr>
              <a:t>6 nguyên tắc thực hiện dân chủ ở cơ sở theo Luật năm 2202 gồm:</a:t>
            </a:r>
            <a:endParaRPr/>
          </a:p>
        </p:txBody>
      </p:sp>
      <p:pic>
        <p:nvPicPr>
          <p:cNvPr id="342" name="Google Shape;342;p21"/>
          <p:cNvPicPr preferRelativeResize="0"/>
          <p:nvPr/>
        </p:nvPicPr>
        <p:blipFill rotWithShape="1">
          <a:blip r:embed="rId4">
            <a:alphaModFix/>
          </a:blip>
          <a:srcRect/>
          <a:stretch/>
        </p:blipFill>
        <p:spPr>
          <a:xfrm>
            <a:off x="-1908175" y="1749425"/>
            <a:ext cx="12503150" cy="4803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348" name="Google Shape;348;p22"/>
          <p:cNvSpPr txBox="1"/>
          <p:nvPr/>
        </p:nvSpPr>
        <p:spPr>
          <a:xfrm>
            <a:off x="9525" y="936625"/>
            <a:ext cx="4714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 3. Phạm vi thực hiện dân chủ ở cơ sở</a:t>
            </a:r>
            <a:endParaRPr/>
          </a:p>
        </p:txBody>
      </p:sp>
      <p:sp>
        <p:nvSpPr>
          <p:cNvPr id="349" name="Google Shape;349;p2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2"/>
          <p:cNvSpPr txBox="1"/>
          <p:nvPr/>
        </p:nvSpPr>
        <p:spPr>
          <a:xfrm>
            <a:off x="-22225" y="1346200"/>
            <a:ext cx="9134475" cy="708025"/>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Luật Thực hành dân chủ ở cơ sở năm 2022 </a:t>
            </a:r>
            <a:r>
              <a:rPr lang="en-US" sz="2000" b="1" i="0" u="sng">
                <a:solidFill>
                  <a:srgbClr val="C00000"/>
                </a:solidFill>
                <a:latin typeface="Arial"/>
                <a:ea typeface="Arial"/>
                <a:cs typeface="Arial"/>
                <a:sym typeface="Arial"/>
              </a:rPr>
              <a:t>quy định 02 địa điểm </a:t>
            </a:r>
            <a:r>
              <a:rPr lang="en-US" sz="2000" b="0" i="0" u="none">
                <a:solidFill>
                  <a:schemeClr val="dk1"/>
                </a:solidFill>
                <a:latin typeface="Arial"/>
                <a:ea typeface="Arial"/>
                <a:cs typeface="Arial"/>
                <a:sym typeface="Arial"/>
              </a:rPr>
              <a:t>để thực hiện dân chủ cơ sở, đó là tại </a:t>
            </a:r>
            <a:r>
              <a:rPr lang="en-US" sz="2000" b="1" i="0" u="none">
                <a:solidFill>
                  <a:srgbClr val="C00000"/>
                </a:solidFill>
                <a:latin typeface="Arial"/>
                <a:ea typeface="Arial"/>
                <a:cs typeface="Arial"/>
                <a:sym typeface="Arial"/>
              </a:rPr>
              <a:t>nơi cư trú</a:t>
            </a:r>
            <a:r>
              <a:rPr lang="en-US" sz="2000" b="0" i="0" u="none">
                <a:solidFill>
                  <a:schemeClr val="dk1"/>
                </a:solidFill>
                <a:latin typeface="Arial"/>
                <a:ea typeface="Arial"/>
                <a:cs typeface="Arial"/>
                <a:sym typeface="Arial"/>
              </a:rPr>
              <a:t>, tại </a:t>
            </a:r>
            <a:r>
              <a:rPr lang="en-US" sz="2000" b="0" i="0" u="none">
                <a:solidFill>
                  <a:srgbClr val="C00000"/>
                </a:solidFill>
                <a:latin typeface="Arial"/>
                <a:ea typeface="Arial"/>
                <a:cs typeface="Arial"/>
                <a:sym typeface="Arial"/>
              </a:rPr>
              <a:t>nơi làm việc</a:t>
            </a:r>
            <a:r>
              <a:rPr lang="en-US" sz="2000" b="0" i="0" u="none">
                <a:solidFill>
                  <a:schemeClr val="dk1"/>
                </a:solidFill>
                <a:latin typeface="Arial"/>
                <a:ea typeface="Arial"/>
                <a:cs typeface="Arial"/>
                <a:sym typeface="Arial"/>
              </a:rPr>
              <a:t>, cụ thể:</a:t>
            </a:r>
            <a:endParaRPr/>
          </a:p>
        </p:txBody>
      </p:sp>
      <p:sp>
        <p:nvSpPr>
          <p:cNvPr id="351" name="Google Shape;351;p22"/>
          <p:cNvSpPr txBox="1"/>
          <p:nvPr/>
        </p:nvSpPr>
        <p:spPr>
          <a:xfrm>
            <a:off x="44450" y="2205037"/>
            <a:ext cx="9067800" cy="9540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800"/>
              <a:buFont typeface="Arial"/>
              <a:buNone/>
            </a:pPr>
            <a:r>
              <a:rPr lang="en-US" sz="2800" b="0" i="0" u="none">
                <a:solidFill>
                  <a:schemeClr val="dk1"/>
                </a:solidFill>
                <a:latin typeface="Arial"/>
                <a:ea typeface="Arial"/>
                <a:cs typeface="Arial"/>
                <a:sym typeface="Arial"/>
              </a:rPr>
              <a:t>+ Mọi công dân thực hiện dân chủ tại xã, phường, thị trấn, tại thôn, tổ dân phố nơi mình cư trú.</a:t>
            </a:r>
            <a:endParaRPr/>
          </a:p>
        </p:txBody>
      </p:sp>
      <p:pic>
        <p:nvPicPr>
          <p:cNvPr id="352" name="Google Shape;352;p22" descr="Quế Long sẵn sàng cho ngày bầu cử Trưởng thôn nhiệm kỳ 2021-2026"/>
          <p:cNvPicPr preferRelativeResize="0"/>
          <p:nvPr/>
        </p:nvPicPr>
        <p:blipFill rotWithShape="1">
          <a:blip r:embed="rId4">
            <a:alphaModFix/>
          </a:blip>
          <a:srcRect/>
          <a:stretch/>
        </p:blipFill>
        <p:spPr>
          <a:xfrm>
            <a:off x="152400" y="3265487"/>
            <a:ext cx="3886200" cy="3057525"/>
          </a:xfrm>
          <a:prstGeom prst="rect">
            <a:avLst/>
          </a:prstGeom>
          <a:noFill/>
          <a:ln>
            <a:noFill/>
          </a:ln>
        </p:spPr>
      </p:pic>
      <p:pic>
        <p:nvPicPr>
          <p:cNvPr id="353" name="Google Shape;353;p22" descr="Thị uỷ Lagi"/>
          <p:cNvPicPr preferRelativeResize="0"/>
          <p:nvPr/>
        </p:nvPicPr>
        <p:blipFill rotWithShape="1">
          <a:blip r:embed="rId5">
            <a:alphaModFix/>
          </a:blip>
          <a:srcRect/>
          <a:stretch/>
        </p:blipFill>
        <p:spPr>
          <a:xfrm>
            <a:off x="4065587" y="3265487"/>
            <a:ext cx="4903787" cy="3057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359" name="Google Shape;359;p23"/>
          <p:cNvSpPr txBox="1"/>
          <p:nvPr/>
        </p:nvSpPr>
        <p:spPr>
          <a:xfrm>
            <a:off x="9525" y="936625"/>
            <a:ext cx="4714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 3. Phạm vi thực hiện dân chủ ở cơ sở</a:t>
            </a:r>
            <a:endParaRPr/>
          </a:p>
        </p:txBody>
      </p:sp>
      <p:sp>
        <p:nvSpPr>
          <p:cNvPr id="360" name="Google Shape;360;p2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txBox="1"/>
          <p:nvPr/>
        </p:nvSpPr>
        <p:spPr>
          <a:xfrm>
            <a:off x="-22225" y="1346200"/>
            <a:ext cx="9134475" cy="708025"/>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Luật Thực hành dân chủ ở cơ sở năm 2022 </a:t>
            </a:r>
            <a:r>
              <a:rPr lang="en-US" sz="2000" b="1" i="0" u="sng">
                <a:solidFill>
                  <a:srgbClr val="C00000"/>
                </a:solidFill>
                <a:latin typeface="Arial"/>
                <a:ea typeface="Arial"/>
                <a:cs typeface="Arial"/>
                <a:sym typeface="Arial"/>
              </a:rPr>
              <a:t>quy định 02 địa điểm </a:t>
            </a:r>
            <a:r>
              <a:rPr lang="en-US" sz="2000" b="0" i="0" u="none">
                <a:solidFill>
                  <a:schemeClr val="dk1"/>
                </a:solidFill>
                <a:latin typeface="Arial"/>
                <a:ea typeface="Arial"/>
                <a:cs typeface="Arial"/>
                <a:sym typeface="Arial"/>
              </a:rPr>
              <a:t>để thực hiện dân chủ cơ sở, đó là tại </a:t>
            </a:r>
            <a:r>
              <a:rPr lang="en-US" sz="2000" b="1" i="0" u="none">
                <a:solidFill>
                  <a:srgbClr val="C00000"/>
                </a:solidFill>
                <a:latin typeface="Arial"/>
                <a:ea typeface="Arial"/>
                <a:cs typeface="Arial"/>
                <a:sym typeface="Arial"/>
              </a:rPr>
              <a:t>nơi cư trú</a:t>
            </a:r>
            <a:r>
              <a:rPr lang="en-US" sz="2000" b="0" i="0" u="none">
                <a:solidFill>
                  <a:schemeClr val="dk1"/>
                </a:solidFill>
                <a:latin typeface="Arial"/>
                <a:ea typeface="Arial"/>
                <a:cs typeface="Arial"/>
                <a:sym typeface="Arial"/>
              </a:rPr>
              <a:t>, tại </a:t>
            </a:r>
            <a:r>
              <a:rPr lang="en-US" sz="2000" b="0" i="0" u="none">
                <a:solidFill>
                  <a:srgbClr val="C00000"/>
                </a:solidFill>
                <a:latin typeface="Arial"/>
                <a:ea typeface="Arial"/>
                <a:cs typeface="Arial"/>
                <a:sym typeface="Arial"/>
              </a:rPr>
              <a:t>nơi làm việc</a:t>
            </a:r>
            <a:r>
              <a:rPr lang="en-US" sz="2000" b="0" i="0" u="none">
                <a:solidFill>
                  <a:schemeClr val="dk1"/>
                </a:solidFill>
                <a:latin typeface="Arial"/>
                <a:ea typeface="Arial"/>
                <a:cs typeface="Arial"/>
                <a:sym typeface="Arial"/>
              </a:rPr>
              <a:t>, cụ thể:</a:t>
            </a:r>
            <a:endParaRPr/>
          </a:p>
        </p:txBody>
      </p:sp>
      <p:sp>
        <p:nvSpPr>
          <p:cNvPr id="362" name="Google Shape;362;p23"/>
          <p:cNvSpPr txBox="1"/>
          <p:nvPr/>
        </p:nvSpPr>
        <p:spPr>
          <a:xfrm>
            <a:off x="44450" y="2205037"/>
            <a:ext cx="9067800" cy="19383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 </a:t>
            </a:r>
            <a:r>
              <a:rPr lang="en-US" sz="2400" b="1" i="0" u="none">
                <a:solidFill>
                  <a:srgbClr val="C00000"/>
                </a:solidFill>
                <a:latin typeface="Arial"/>
                <a:ea typeface="Arial"/>
                <a:cs typeface="Arial"/>
                <a:sym typeface="Arial"/>
              </a:rPr>
              <a:t>Công dân là cán bộ, công chức, viên chức, người lao động </a:t>
            </a:r>
            <a:r>
              <a:rPr lang="en-US" sz="2400" b="0" i="0" u="none">
                <a:solidFill>
                  <a:schemeClr val="dk1"/>
                </a:solidFill>
                <a:latin typeface="Arial"/>
                <a:ea typeface="Arial"/>
                <a:cs typeface="Arial"/>
                <a:sym typeface="Arial"/>
              </a:rPr>
              <a:t>thực hiện dân chủ tại cơ quan, đơn vị nơi mình công tác. Trường hợp cơ quan, đơn vị có đơn vị trực thuộc thì việc thực hiện dân chủ tại đơn vị trực thuộc của cơ quan, đơn vị do người đứng đầu cơ quan, đơn vị quyết định.</a:t>
            </a:r>
            <a:endParaRPr/>
          </a:p>
        </p:txBody>
      </p:sp>
      <p:pic>
        <p:nvPicPr>
          <p:cNvPr id="363" name="Google Shape;363;p23" descr="Tổng hợp 05 biểu mẫu trong thực hiện dân chủ ở cơ sở tại nơi làm"/>
          <p:cNvPicPr preferRelativeResize="0"/>
          <p:nvPr/>
        </p:nvPicPr>
        <p:blipFill rotWithShape="1">
          <a:blip r:embed="rId4">
            <a:alphaModFix/>
          </a:blip>
          <a:srcRect/>
          <a:stretch/>
        </p:blipFill>
        <p:spPr>
          <a:xfrm>
            <a:off x="0" y="4138612"/>
            <a:ext cx="4291012" cy="2241550"/>
          </a:xfrm>
          <a:prstGeom prst="rect">
            <a:avLst/>
          </a:prstGeom>
          <a:noFill/>
          <a:ln>
            <a:noFill/>
          </a:ln>
        </p:spPr>
      </p:pic>
      <p:pic>
        <p:nvPicPr>
          <p:cNvPr id="364" name="Google Shape;364;p23" descr="Những điểm mới của Nghị định 149/2018/NĐ-CP quy định về thực hiện quy chế dân  chủ ở cơ sở tại nơi làm việc"/>
          <p:cNvPicPr preferRelativeResize="0"/>
          <p:nvPr/>
        </p:nvPicPr>
        <p:blipFill rotWithShape="1">
          <a:blip r:embed="rId5">
            <a:alphaModFix/>
          </a:blip>
          <a:srcRect/>
          <a:stretch/>
        </p:blipFill>
        <p:spPr>
          <a:xfrm>
            <a:off x="4291012" y="4173537"/>
            <a:ext cx="4624387" cy="2206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370" name="Google Shape;370;p24"/>
          <p:cNvSpPr txBox="1"/>
          <p:nvPr/>
        </p:nvSpPr>
        <p:spPr>
          <a:xfrm>
            <a:off x="9525" y="936625"/>
            <a:ext cx="4714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 3. Phạm vi thực hiện dân chủ ở cơ sở</a:t>
            </a:r>
            <a:endParaRPr/>
          </a:p>
        </p:txBody>
      </p:sp>
      <p:sp>
        <p:nvSpPr>
          <p:cNvPr id="371" name="Google Shape;371;p2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4"/>
          <p:cNvSpPr txBox="1"/>
          <p:nvPr/>
        </p:nvSpPr>
        <p:spPr>
          <a:xfrm>
            <a:off x="-22225" y="1346200"/>
            <a:ext cx="9134475" cy="708025"/>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Luật Thực hành dân chủ ở cơ sở năm 2022 </a:t>
            </a:r>
            <a:r>
              <a:rPr lang="en-US" sz="2000" b="1" i="0" u="sng">
                <a:solidFill>
                  <a:srgbClr val="C00000"/>
                </a:solidFill>
                <a:latin typeface="Arial"/>
                <a:ea typeface="Arial"/>
                <a:cs typeface="Arial"/>
                <a:sym typeface="Arial"/>
              </a:rPr>
              <a:t>quy định 02 địa điểm </a:t>
            </a:r>
            <a:r>
              <a:rPr lang="en-US" sz="2000" b="0" i="0" u="none">
                <a:solidFill>
                  <a:schemeClr val="dk1"/>
                </a:solidFill>
                <a:latin typeface="Arial"/>
                <a:ea typeface="Arial"/>
                <a:cs typeface="Arial"/>
                <a:sym typeface="Arial"/>
              </a:rPr>
              <a:t>để thực hiện dân chủ cơ sở, đó là tại </a:t>
            </a:r>
            <a:r>
              <a:rPr lang="en-US" sz="2000" b="1" i="0" u="none">
                <a:solidFill>
                  <a:srgbClr val="C00000"/>
                </a:solidFill>
                <a:latin typeface="Arial"/>
                <a:ea typeface="Arial"/>
                <a:cs typeface="Arial"/>
                <a:sym typeface="Arial"/>
              </a:rPr>
              <a:t>nơi cư trú</a:t>
            </a:r>
            <a:r>
              <a:rPr lang="en-US" sz="2000" b="0" i="0" u="none">
                <a:solidFill>
                  <a:schemeClr val="dk1"/>
                </a:solidFill>
                <a:latin typeface="Arial"/>
                <a:ea typeface="Arial"/>
                <a:cs typeface="Arial"/>
                <a:sym typeface="Arial"/>
              </a:rPr>
              <a:t>, tại </a:t>
            </a:r>
            <a:r>
              <a:rPr lang="en-US" sz="2000" b="0" i="0" u="none">
                <a:solidFill>
                  <a:srgbClr val="C00000"/>
                </a:solidFill>
                <a:latin typeface="Arial"/>
                <a:ea typeface="Arial"/>
                <a:cs typeface="Arial"/>
                <a:sym typeface="Arial"/>
              </a:rPr>
              <a:t>nơi làm việc</a:t>
            </a:r>
            <a:r>
              <a:rPr lang="en-US" sz="2000" b="0" i="0" u="none">
                <a:solidFill>
                  <a:schemeClr val="dk1"/>
                </a:solidFill>
                <a:latin typeface="Arial"/>
                <a:ea typeface="Arial"/>
                <a:cs typeface="Arial"/>
                <a:sym typeface="Arial"/>
              </a:rPr>
              <a:t>, cụ thể:</a:t>
            </a:r>
            <a:endParaRPr/>
          </a:p>
        </p:txBody>
      </p:sp>
      <p:sp>
        <p:nvSpPr>
          <p:cNvPr id="373" name="Google Shape;373;p24"/>
          <p:cNvSpPr txBox="1"/>
          <p:nvPr/>
        </p:nvSpPr>
        <p:spPr>
          <a:xfrm>
            <a:off x="44450" y="2205037"/>
            <a:ext cx="9067800" cy="16303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00000"/>
              </a:buClr>
              <a:buSzPts val="2000"/>
              <a:buFont typeface="Arial"/>
              <a:buNone/>
            </a:pPr>
            <a:r>
              <a:rPr lang="en-US" sz="2000" b="1" i="0" u="none">
                <a:solidFill>
                  <a:srgbClr val="C00000"/>
                </a:solidFill>
                <a:latin typeface="Arial"/>
                <a:ea typeface="Arial"/>
                <a:cs typeface="Arial"/>
                <a:sym typeface="Arial"/>
              </a:rPr>
              <a:t>+ Công dân là người lao động </a:t>
            </a:r>
            <a:r>
              <a:rPr lang="en-US" sz="2000" b="0" i="0" u="none">
                <a:solidFill>
                  <a:schemeClr val="dk1"/>
                </a:solidFill>
                <a:latin typeface="Arial"/>
                <a:ea typeface="Arial"/>
                <a:cs typeface="Arial"/>
                <a:sym typeface="Arial"/>
              </a:rPr>
              <a:t>thực hiện dân chủ tại tổ chức có sử dụng lao động nơi mình có giao kết hợp đồng lao động. Trường hợp tổ chức có sử dụng lao động có đơn vị trực thuộc thì việc thực hiện dân chủ tại đơn vị trực thuộc thực hiện theo quy định tại điều lệ, nội quy, quy định, quy chế của tổ chức có sử dụng lao động và pháp luật có liên quan.</a:t>
            </a:r>
            <a:endParaRPr/>
          </a:p>
        </p:txBody>
      </p:sp>
      <p:pic>
        <p:nvPicPr>
          <p:cNvPr id="374" name="Google Shape;374;p24" descr="Đề xuất sửa đổi quy định về quy chế dân chủ ở cơ sở tại nơi làm việc"/>
          <p:cNvPicPr preferRelativeResize="0"/>
          <p:nvPr/>
        </p:nvPicPr>
        <p:blipFill rotWithShape="1">
          <a:blip r:embed="rId4">
            <a:alphaModFix/>
          </a:blip>
          <a:srcRect/>
          <a:stretch/>
        </p:blipFill>
        <p:spPr>
          <a:xfrm>
            <a:off x="82550" y="3829050"/>
            <a:ext cx="4424362" cy="2617787"/>
          </a:xfrm>
          <a:prstGeom prst="rect">
            <a:avLst/>
          </a:prstGeom>
          <a:noFill/>
          <a:ln>
            <a:noFill/>
          </a:ln>
        </p:spPr>
      </p:pic>
      <p:pic>
        <p:nvPicPr>
          <p:cNvPr id="375" name="Google Shape;375;p24" descr="Kiểm tra việc thực hiện quy chế dân chủ ở cơ sở tại huyện Ia H'Drai"/>
          <p:cNvPicPr preferRelativeResize="0"/>
          <p:nvPr/>
        </p:nvPicPr>
        <p:blipFill rotWithShape="1">
          <a:blip r:embed="rId5">
            <a:alphaModFix/>
          </a:blip>
          <a:srcRect/>
          <a:stretch/>
        </p:blipFill>
        <p:spPr>
          <a:xfrm>
            <a:off x="4519612" y="3835400"/>
            <a:ext cx="4579937" cy="26114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381" name="Google Shape;381;p25"/>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4. Quyền và nghĩa vụ của công dân trong thực hiện dân chủ ở cơ sở</a:t>
            </a:r>
            <a:endParaRPr/>
          </a:p>
        </p:txBody>
      </p:sp>
      <p:sp>
        <p:nvSpPr>
          <p:cNvPr id="382" name="Google Shape;382;p25"/>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txBox="1"/>
          <p:nvPr/>
        </p:nvSpPr>
        <p:spPr>
          <a:xfrm>
            <a:off x="-22225" y="1346200"/>
            <a:ext cx="9134475" cy="708025"/>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Pháp lệnh 34 không quy định cụ thể </a:t>
            </a:r>
            <a:r>
              <a:rPr lang="en-US" sz="2000" b="1" i="0" u="none">
                <a:solidFill>
                  <a:srgbClr val="FF0000"/>
                </a:solidFill>
                <a:latin typeface="Arial"/>
                <a:ea typeface="Arial"/>
                <a:cs typeface="Arial"/>
                <a:sym typeface="Arial"/>
              </a:rPr>
              <a:t>4 quyền </a:t>
            </a:r>
            <a:r>
              <a:rPr lang="en-US" sz="2000" b="0" i="0" u="none">
                <a:solidFill>
                  <a:schemeClr val="dk1"/>
                </a:solidFill>
                <a:latin typeface="Arial"/>
                <a:ea typeface="Arial"/>
                <a:cs typeface="Arial"/>
                <a:sym typeface="Arial"/>
              </a:rPr>
              <a:t>và </a:t>
            </a:r>
            <a:r>
              <a:rPr lang="en-US" sz="2000" b="1" i="0" u="none">
                <a:solidFill>
                  <a:srgbClr val="FF0000"/>
                </a:solidFill>
                <a:latin typeface="Arial"/>
                <a:ea typeface="Arial"/>
                <a:cs typeface="Arial"/>
                <a:sym typeface="Arial"/>
              </a:rPr>
              <a:t>5 nghĩa vụ </a:t>
            </a:r>
            <a:r>
              <a:rPr lang="en-US" sz="2000" b="0" i="0" u="none">
                <a:solidFill>
                  <a:schemeClr val="dk1"/>
                </a:solidFill>
                <a:latin typeface="Arial"/>
                <a:ea typeface="Arial"/>
                <a:cs typeface="Arial"/>
                <a:sym typeface="Arial"/>
              </a:rPr>
              <a:t>của công dân trong thực hiện dân chủ ở xã, phường, thị trấn.</a:t>
            </a:r>
            <a:endParaRPr/>
          </a:p>
        </p:txBody>
      </p:sp>
      <p:pic>
        <p:nvPicPr>
          <p:cNvPr id="384" name="Google Shape;384;p25"/>
          <p:cNvPicPr preferRelativeResize="0"/>
          <p:nvPr/>
        </p:nvPicPr>
        <p:blipFill rotWithShape="1">
          <a:blip r:embed="rId4">
            <a:alphaModFix/>
          </a:blip>
          <a:srcRect/>
          <a:stretch/>
        </p:blipFill>
        <p:spPr>
          <a:xfrm>
            <a:off x="-1908175" y="2371725"/>
            <a:ext cx="12503150" cy="4181475"/>
          </a:xfrm>
          <a:prstGeom prst="rect">
            <a:avLst/>
          </a:prstGeom>
          <a:noFill/>
          <a:ln>
            <a:noFill/>
          </a:ln>
        </p:spPr>
      </p:pic>
      <p:sp>
        <p:nvSpPr>
          <p:cNvPr id="385" name="Google Shape;385;p25"/>
          <p:cNvSpPr txBox="1"/>
          <p:nvPr/>
        </p:nvSpPr>
        <p:spPr>
          <a:xfrm>
            <a:off x="1449387" y="2038350"/>
            <a:ext cx="6245225" cy="369887"/>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4 Quyền của công dân trong thực hiện dân chủ ở cơ sở</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391" name="Google Shape;391;p26"/>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4. Quyền và nghĩa vụ của công dân trong thực hiện dân chủ ở cơ sở</a:t>
            </a:r>
            <a:endParaRPr/>
          </a:p>
        </p:txBody>
      </p:sp>
      <p:sp>
        <p:nvSpPr>
          <p:cNvPr id="392" name="Google Shape;392;p2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txBox="1"/>
          <p:nvPr/>
        </p:nvSpPr>
        <p:spPr>
          <a:xfrm>
            <a:off x="-22225" y="1346200"/>
            <a:ext cx="9134475" cy="708025"/>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Pháp lệnh 34 không quy định cụ thể </a:t>
            </a:r>
            <a:r>
              <a:rPr lang="en-US" sz="2000" b="1" i="0" u="none">
                <a:solidFill>
                  <a:srgbClr val="FF0000"/>
                </a:solidFill>
                <a:latin typeface="Arial"/>
                <a:ea typeface="Arial"/>
                <a:cs typeface="Arial"/>
                <a:sym typeface="Arial"/>
              </a:rPr>
              <a:t>4 quyền </a:t>
            </a:r>
            <a:r>
              <a:rPr lang="en-US" sz="2000" b="0" i="0" u="none">
                <a:solidFill>
                  <a:schemeClr val="dk1"/>
                </a:solidFill>
                <a:latin typeface="Arial"/>
                <a:ea typeface="Arial"/>
                <a:cs typeface="Arial"/>
                <a:sym typeface="Arial"/>
              </a:rPr>
              <a:t>và </a:t>
            </a:r>
            <a:r>
              <a:rPr lang="en-US" sz="2000" b="1" i="0" u="none">
                <a:solidFill>
                  <a:srgbClr val="FF0000"/>
                </a:solidFill>
                <a:latin typeface="Arial"/>
                <a:ea typeface="Arial"/>
                <a:cs typeface="Arial"/>
                <a:sym typeface="Arial"/>
              </a:rPr>
              <a:t>5 nghĩa vụ </a:t>
            </a:r>
            <a:r>
              <a:rPr lang="en-US" sz="2000" b="0" i="0" u="none">
                <a:solidFill>
                  <a:schemeClr val="dk1"/>
                </a:solidFill>
                <a:latin typeface="Arial"/>
                <a:ea typeface="Arial"/>
                <a:cs typeface="Arial"/>
                <a:sym typeface="Arial"/>
              </a:rPr>
              <a:t>của công dân trong thực hiện dân chủ ở xã, phường, thị trấn.</a:t>
            </a:r>
            <a:endParaRPr/>
          </a:p>
        </p:txBody>
      </p:sp>
      <p:pic>
        <p:nvPicPr>
          <p:cNvPr id="394" name="Google Shape;394;p26"/>
          <p:cNvPicPr preferRelativeResize="0"/>
          <p:nvPr/>
        </p:nvPicPr>
        <p:blipFill rotWithShape="1">
          <a:blip r:embed="rId4">
            <a:alphaModFix/>
          </a:blip>
          <a:srcRect/>
          <a:stretch/>
        </p:blipFill>
        <p:spPr>
          <a:xfrm>
            <a:off x="-1908175" y="2371725"/>
            <a:ext cx="12503150" cy="4181475"/>
          </a:xfrm>
          <a:prstGeom prst="rect">
            <a:avLst/>
          </a:prstGeom>
          <a:noFill/>
          <a:ln>
            <a:noFill/>
          </a:ln>
        </p:spPr>
      </p:pic>
      <p:sp>
        <p:nvSpPr>
          <p:cNvPr id="395" name="Google Shape;395;p26"/>
          <p:cNvSpPr txBox="1"/>
          <p:nvPr/>
        </p:nvSpPr>
        <p:spPr>
          <a:xfrm>
            <a:off x="990600" y="2038350"/>
            <a:ext cx="6704012" cy="369887"/>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 Nghĩa vụ của công dân trong thực hiện dân chủ ở cơ sở</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401" name="Google Shape;401;p2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02" name="Google Shape;402;p27"/>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4. Quyền và nghĩa vụ của công dân trong thực hiện dân chủ ở cơ sở</a:t>
            </a:r>
            <a:endParaRPr/>
          </a:p>
        </p:txBody>
      </p:sp>
      <p:sp>
        <p:nvSpPr>
          <p:cNvPr id="403" name="Google Shape;403;p2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txBox="1"/>
          <p:nvPr/>
        </p:nvSpPr>
        <p:spPr>
          <a:xfrm>
            <a:off x="-22225" y="1346200"/>
            <a:ext cx="9134475" cy="708025"/>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Pháp lệnh 34 không quy định cụ thể </a:t>
            </a:r>
            <a:r>
              <a:rPr lang="en-US" sz="2000" b="1" i="0" u="none">
                <a:solidFill>
                  <a:srgbClr val="FF0000"/>
                </a:solidFill>
                <a:latin typeface="Arial"/>
                <a:ea typeface="Arial"/>
                <a:cs typeface="Arial"/>
                <a:sym typeface="Arial"/>
              </a:rPr>
              <a:t>4 quyền </a:t>
            </a:r>
            <a:r>
              <a:rPr lang="en-US" sz="2000" b="0" i="0" u="none">
                <a:solidFill>
                  <a:schemeClr val="dk1"/>
                </a:solidFill>
                <a:latin typeface="Arial"/>
                <a:ea typeface="Arial"/>
                <a:cs typeface="Arial"/>
                <a:sym typeface="Arial"/>
              </a:rPr>
              <a:t>và </a:t>
            </a:r>
            <a:r>
              <a:rPr lang="en-US" sz="2000" b="1" i="0" u="none">
                <a:solidFill>
                  <a:srgbClr val="FF0000"/>
                </a:solidFill>
                <a:latin typeface="Arial"/>
                <a:ea typeface="Arial"/>
                <a:cs typeface="Arial"/>
                <a:sym typeface="Arial"/>
              </a:rPr>
              <a:t>5 nghĩa vụ </a:t>
            </a:r>
            <a:r>
              <a:rPr lang="en-US" sz="2000" b="0" i="0" u="none">
                <a:solidFill>
                  <a:schemeClr val="dk1"/>
                </a:solidFill>
                <a:latin typeface="Arial"/>
                <a:ea typeface="Arial"/>
                <a:cs typeface="Arial"/>
                <a:sym typeface="Arial"/>
              </a:rPr>
              <a:t>của công dân trong thực hiện dân chủ ở xã, phường, thị trấn.</a:t>
            </a:r>
            <a:endParaRPr/>
          </a:p>
        </p:txBody>
      </p:sp>
      <p:pic>
        <p:nvPicPr>
          <p:cNvPr id="405" name="Google Shape;405;p27"/>
          <p:cNvPicPr preferRelativeResize="0"/>
          <p:nvPr/>
        </p:nvPicPr>
        <p:blipFill rotWithShape="1">
          <a:blip r:embed="rId4">
            <a:alphaModFix/>
          </a:blip>
          <a:srcRect/>
          <a:stretch/>
        </p:blipFill>
        <p:spPr>
          <a:xfrm>
            <a:off x="-993775" y="2962275"/>
            <a:ext cx="7802562" cy="2859087"/>
          </a:xfrm>
          <a:prstGeom prst="rect">
            <a:avLst/>
          </a:prstGeom>
          <a:noFill/>
          <a:ln>
            <a:noFill/>
          </a:ln>
        </p:spPr>
      </p:pic>
      <p:sp>
        <p:nvSpPr>
          <p:cNvPr id="406" name="Google Shape;406;p27"/>
          <p:cNvSpPr txBox="1"/>
          <p:nvPr/>
        </p:nvSpPr>
        <p:spPr>
          <a:xfrm>
            <a:off x="990600" y="2038350"/>
            <a:ext cx="6704012" cy="369887"/>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 Nghĩa vụ của công dân trong thực hiện dân chủ ở cơ sở</a:t>
            </a:r>
            <a:endParaRPr/>
          </a:p>
        </p:txBody>
      </p:sp>
      <p:pic>
        <p:nvPicPr>
          <p:cNvPr id="407" name="Google Shape;407;p27" descr="Đơn khiếu nại, tố cáo, đơn kiến nghị, phản ánh theo quy định mới phải đáp  ứng những điều kiện gì mới được xử lý?"/>
          <p:cNvPicPr preferRelativeResize="0"/>
          <p:nvPr/>
        </p:nvPicPr>
        <p:blipFill rotWithShape="1">
          <a:blip r:embed="rId5">
            <a:alphaModFix/>
          </a:blip>
          <a:srcRect/>
          <a:stretch/>
        </p:blipFill>
        <p:spPr>
          <a:xfrm>
            <a:off x="5821362" y="3051175"/>
            <a:ext cx="3308350" cy="2590800"/>
          </a:xfrm>
          <a:prstGeom prst="rect">
            <a:avLst/>
          </a:prstGeom>
          <a:noFill/>
          <a:ln>
            <a:noFill/>
          </a:ln>
        </p:spPr>
      </p:pic>
      <p:sp>
        <p:nvSpPr>
          <p:cNvPr id="408" name="Google Shape;408;p27"/>
          <p:cNvSpPr/>
          <p:nvPr/>
        </p:nvSpPr>
        <p:spPr>
          <a:xfrm>
            <a:off x="5837775" y="3083357"/>
            <a:ext cx="617785" cy="6450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414" name="Google Shape;414;p28"/>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15" name="Google Shape;415;p28"/>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5.  Quyền thụ hưởng của công dân (4 quyền)</a:t>
            </a:r>
            <a:endParaRPr/>
          </a:p>
        </p:txBody>
      </p:sp>
      <p:sp>
        <p:nvSpPr>
          <p:cNvPr id="416" name="Google Shape;416;p28"/>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txBox="1"/>
          <p:nvPr/>
        </p:nvSpPr>
        <p:spPr>
          <a:xfrm>
            <a:off x="-22225" y="1346200"/>
            <a:ext cx="9134475" cy="400050"/>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Đây là quy định mới trong Luật Thực hiện dân chủ ở cơ sở năm 2022</a:t>
            </a:r>
            <a:endParaRPr/>
          </a:p>
        </p:txBody>
      </p:sp>
      <p:pic>
        <p:nvPicPr>
          <p:cNvPr id="418" name="Google Shape;418;p28"/>
          <p:cNvPicPr preferRelativeResize="0"/>
          <p:nvPr/>
        </p:nvPicPr>
        <p:blipFill rotWithShape="1">
          <a:blip r:embed="rId4">
            <a:alphaModFix/>
          </a:blip>
          <a:srcRect/>
          <a:stretch/>
        </p:blipFill>
        <p:spPr>
          <a:xfrm>
            <a:off x="-1146175" y="1993900"/>
            <a:ext cx="10826750" cy="4492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424" name="Google Shape;424;p2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25" name="Google Shape;425;p29"/>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5.  Quyền thụ hưởng của công dân (4 quyền)</a:t>
            </a:r>
            <a:endParaRPr/>
          </a:p>
        </p:txBody>
      </p:sp>
      <p:sp>
        <p:nvSpPr>
          <p:cNvPr id="426" name="Google Shape;426;p2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txBox="1"/>
          <p:nvPr/>
        </p:nvSpPr>
        <p:spPr>
          <a:xfrm>
            <a:off x="-22225" y="1346200"/>
            <a:ext cx="9134475" cy="400050"/>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Đây là quy định mới trong Luật Thực hiện dân chủ ở cơ sở năm 2022</a:t>
            </a:r>
            <a:endParaRPr/>
          </a:p>
        </p:txBody>
      </p:sp>
      <p:pic>
        <p:nvPicPr>
          <p:cNvPr id="428" name="Google Shape;428;p29"/>
          <p:cNvPicPr preferRelativeResize="0"/>
          <p:nvPr/>
        </p:nvPicPr>
        <p:blipFill rotWithShape="1">
          <a:blip r:embed="rId4">
            <a:alphaModFix/>
          </a:blip>
          <a:srcRect/>
          <a:stretch/>
        </p:blipFill>
        <p:spPr>
          <a:xfrm>
            <a:off x="-1146175" y="2109787"/>
            <a:ext cx="10826750" cy="43037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
          <p:cNvSpPr txBox="1"/>
          <p:nvPr/>
        </p:nvSpPr>
        <p:spPr>
          <a:xfrm>
            <a:off x="0" y="38100"/>
            <a:ext cx="912971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Phần 1. Sự cần thiết ban hành </a:t>
            </a:r>
            <a:endParaRPr/>
          </a:p>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Luật  Thực hiện dân chủ ở cơ sở năm 2022</a:t>
            </a:r>
            <a:endParaRPr/>
          </a:p>
        </p:txBody>
      </p:sp>
      <p:sp>
        <p:nvSpPr>
          <p:cNvPr id="144" name="Google Shape;144;p3"/>
          <p:cNvSpPr txBox="1"/>
          <p:nvPr/>
        </p:nvSpPr>
        <p:spPr>
          <a:xfrm>
            <a:off x="242887" y="1301750"/>
            <a:ext cx="8901112"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Hiện nay, các nội dung chủ yếu về thực hiện dân chủ ở cơ sở cơ bản được điều chỉnh </a:t>
            </a:r>
            <a:r>
              <a:rPr lang="en-US" sz="2000" b="1" i="0" u="none">
                <a:solidFill>
                  <a:srgbClr val="C00000"/>
                </a:solidFill>
                <a:latin typeface="Arial"/>
                <a:ea typeface="Arial"/>
                <a:cs typeface="Arial"/>
                <a:sym typeface="Arial"/>
              </a:rPr>
              <a:t>tại 4 văn bản </a:t>
            </a:r>
            <a:r>
              <a:rPr lang="en-US" sz="2000" b="0" i="0" u="none">
                <a:solidFill>
                  <a:schemeClr val="dk1"/>
                </a:solidFill>
                <a:latin typeface="Arial"/>
                <a:ea typeface="Arial"/>
                <a:cs typeface="Arial"/>
                <a:sym typeface="Arial"/>
              </a:rPr>
              <a:t>gồm:</a:t>
            </a:r>
            <a:endParaRPr/>
          </a:p>
        </p:txBody>
      </p:sp>
      <p:pic>
        <p:nvPicPr>
          <p:cNvPr id="145" name="Google Shape;145;p3"/>
          <p:cNvPicPr preferRelativeResize="0"/>
          <p:nvPr/>
        </p:nvPicPr>
        <p:blipFill rotWithShape="1">
          <a:blip r:embed="rId3">
            <a:alphaModFix/>
          </a:blip>
          <a:srcRect/>
          <a:stretch/>
        </p:blipFill>
        <p:spPr>
          <a:xfrm>
            <a:off x="-1682750" y="2024062"/>
            <a:ext cx="12496800" cy="4578350"/>
          </a:xfrm>
          <a:prstGeom prst="rect">
            <a:avLst/>
          </a:prstGeom>
          <a:noFill/>
          <a:ln>
            <a:noFill/>
          </a:ln>
        </p:spPr>
      </p:pic>
      <p:sp>
        <p:nvSpPr>
          <p:cNvPr id="146" name="Google Shape;146;p3"/>
          <p:cNvSpPr txBox="1"/>
          <p:nvPr/>
        </p:nvSpPr>
        <p:spPr>
          <a:xfrm>
            <a:off x="0" y="6477000"/>
            <a:ext cx="9129600" cy="30780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endParaRPr/>
          </a:p>
        </p:txBody>
      </p:sp>
      <p:sp>
        <p:nvSpPr>
          <p:cNvPr id="147" name="Google Shape;147;p3"/>
          <p:cNvSpPr txBox="1"/>
          <p:nvPr/>
        </p:nvSpPr>
        <p:spPr>
          <a:xfrm>
            <a:off x="3048000" y="920750"/>
            <a:ext cx="242887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1. Kết quả đạt được</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434" name="Google Shape;434;p30"/>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35" name="Google Shape;435;p30"/>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6.  Các hành vi bị nghiêm cấm trong thực hiện dân chủ ở cơ sở  </a:t>
            </a:r>
            <a:endParaRPr/>
          </a:p>
        </p:txBody>
      </p:sp>
      <p:sp>
        <p:nvSpPr>
          <p:cNvPr id="436" name="Google Shape;436;p3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p:cNvSpPr txBox="1"/>
          <p:nvPr/>
        </p:nvSpPr>
        <p:spPr>
          <a:xfrm>
            <a:off x="2981325" y="1347787"/>
            <a:ext cx="3146425" cy="400050"/>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5 hành vi bị nghiêm cấm</a:t>
            </a:r>
            <a:endParaRPr/>
          </a:p>
        </p:txBody>
      </p:sp>
      <p:pic>
        <p:nvPicPr>
          <p:cNvPr id="438" name="Google Shape;438;p30"/>
          <p:cNvPicPr preferRelativeResize="0"/>
          <p:nvPr/>
        </p:nvPicPr>
        <p:blipFill rotWithShape="1">
          <a:blip r:embed="rId4">
            <a:alphaModFix/>
          </a:blip>
          <a:srcRect/>
          <a:stretch/>
        </p:blipFill>
        <p:spPr>
          <a:xfrm>
            <a:off x="-1085850" y="1755775"/>
            <a:ext cx="11522075" cy="3060700"/>
          </a:xfrm>
          <a:prstGeom prst="rect">
            <a:avLst/>
          </a:prstGeom>
          <a:noFill/>
          <a:ln>
            <a:noFill/>
          </a:ln>
        </p:spPr>
      </p:pic>
      <p:pic>
        <p:nvPicPr>
          <p:cNvPr id="439" name="Google Shape;439;p30" descr="DÂN CHỦ ĐI LIỀN VỚI TRẬT TỰ, KỶ CƯƠNG"/>
          <p:cNvPicPr preferRelativeResize="0"/>
          <p:nvPr/>
        </p:nvPicPr>
        <p:blipFill rotWithShape="1">
          <a:blip r:embed="rId5">
            <a:alphaModFix/>
          </a:blip>
          <a:srcRect/>
          <a:stretch/>
        </p:blipFill>
        <p:spPr>
          <a:xfrm>
            <a:off x="46037" y="4824412"/>
            <a:ext cx="2600325" cy="1652587"/>
          </a:xfrm>
          <a:prstGeom prst="rect">
            <a:avLst/>
          </a:prstGeom>
          <a:noFill/>
          <a:ln>
            <a:noFill/>
          </a:ln>
        </p:spPr>
      </p:pic>
      <p:pic>
        <p:nvPicPr>
          <p:cNvPr id="440" name="Google Shape;440;p30" descr="Làm sao để người tố cáo không bị trù dập? | Báo Pháp luật Việt Nam điện tử"/>
          <p:cNvPicPr preferRelativeResize="0"/>
          <p:nvPr/>
        </p:nvPicPr>
        <p:blipFill rotWithShape="1">
          <a:blip r:embed="rId6">
            <a:alphaModFix/>
          </a:blip>
          <a:srcRect/>
          <a:stretch/>
        </p:blipFill>
        <p:spPr>
          <a:xfrm>
            <a:off x="2646362" y="4829175"/>
            <a:ext cx="3144837" cy="1647825"/>
          </a:xfrm>
          <a:prstGeom prst="rect">
            <a:avLst/>
          </a:prstGeom>
          <a:noFill/>
          <a:ln>
            <a:noFill/>
          </a:ln>
        </p:spPr>
      </p:pic>
      <p:pic>
        <p:nvPicPr>
          <p:cNvPr id="441" name="Google Shape;441;p30" descr="Nguy cơ lộ thông tin cá nhân: Thông tin cá nhân dễ dàng trở thành những món  hàng để mua bán, trao đổi | VTV.VN"/>
          <p:cNvPicPr preferRelativeResize="0"/>
          <p:nvPr/>
        </p:nvPicPr>
        <p:blipFill rotWithShape="1">
          <a:blip r:embed="rId7">
            <a:alphaModFix/>
          </a:blip>
          <a:srcRect/>
          <a:stretch/>
        </p:blipFill>
        <p:spPr>
          <a:xfrm>
            <a:off x="5791200" y="4800600"/>
            <a:ext cx="3306762" cy="1676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447" name="Google Shape;447;p31"/>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48" name="Google Shape;448;p31"/>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6.  Các hành vi bị nghiêm cấm trong thực hiện dân chủ ở cơ sở  </a:t>
            </a:r>
            <a:endParaRPr/>
          </a:p>
        </p:txBody>
      </p:sp>
      <p:sp>
        <p:nvSpPr>
          <p:cNvPr id="449" name="Google Shape;449;p3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txBox="1"/>
          <p:nvPr/>
        </p:nvSpPr>
        <p:spPr>
          <a:xfrm>
            <a:off x="2981325" y="1347787"/>
            <a:ext cx="3146425" cy="400050"/>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5 hành vi bị nghiêm cấm</a:t>
            </a:r>
            <a:endParaRPr/>
          </a:p>
        </p:txBody>
      </p:sp>
      <p:pic>
        <p:nvPicPr>
          <p:cNvPr id="451" name="Google Shape;451;p31"/>
          <p:cNvPicPr preferRelativeResize="0"/>
          <p:nvPr/>
        </p:nvPicPr>
        <p:blipFill rotWithShape="1">
          <a:blip r:embed="rId4">
            <a:alphaModFix/>
          </a:blip>
          <a:srcRect/>
          <a:stretch/>
        </p:blipFill>
        <p:spPr>
          <a:xfrm>
            <a:off x="-1371600" y="1749425"/>
            <a:ext cx="11526837" cy="4638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457" name="Google Shape;457;p32"/>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58" name="Google Shape;458;p32"/>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7.  Xử lý vi phạm pháp luật về thực hiện dân chủ ở cơ sở</a:t>
            </a:r>
            <a:endParaRPr/>
          </a:p>
        </p:txBody>
      </p:sp>
      <p:sp>
        <p:nvSpPr>
          <p:cNvPr id="459" name="Google Shape;459;p3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32"/>
          <p:cNvPicPr preferRelativeResize="0"/>
          <p:nvPr/>
        </p:nvPicPr>
        <p:blipFill rotWithShape="1">
          <a:blip r:embed="rId4">
            <a:alphaModFix/>
          </a:blip>
          <a:srcRect/>
          <a:stretch/>
        </p:blipFill>
        <p:spPr>
          <a:xfrm>
            <a:off x="-1371600" y="1749425"/>
            <a:ext cx="11526837" cy="4638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1)</a:t>
            </a:r>
            <a:endParaRPr/>
          </a:p>
        </p:txBody>
      </p:sp>
      <p:sp>
        <p:nvSpPr>
          <p:cNvPr id="466" name="Google Shape;466;p33"/>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67" name="Google Shape;467;p33"/>
          <p:cNvSpPr txBox="1"/>
          <p:nvPr/>
        </p:nvSpPr>
        <p:spPr>
          <a:xfrm>
            <a:off x="9525" y="936625"/>
            <a:ext cx="909002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7.  Xử lý vi phạm pháp luật về thực hiện dân chủ ở cơ sở</a:t>
            </a:r>
            <a:endParaRPr/>
          </a:p>
        </p:txBody>
      </p:sp>
      <p:sp>
        <p:nvSpPr>
          <p:cNvPr id="468" name="Google Shape;468;p3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9" name="Google Shape;469;p33"/>
          <p:cNvPicPr preferRelativeResize="0"/>
          <p:nvPr/>
        </p:nvPicPr>
        <p:blipFill rotWithShape="1">
          <a:blip r:embed="rId4">
            <a:alphaModFix/>
          </a:blip>
          <a:srcRect/>
          <a:stretch/>
        </p:blipFill>
        <p:spPr>
          <a:xfrm>
            <a:off x="-1371600" y="1736725"/>
            <a:ext cx="11526837" cy="4651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475" name="Google Shape;475;p34"/>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76" name="Google Shape;476;p34"/>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477" name="Google Shape;477;p3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34"/>
          <p:cNvPicPr preferRelativeResize="0"/>
          <p:nvPr/>
        </p:nvPicPr>
        <p:blipFill rotWithShape="1">
          <a:blip r:embed="rId4">
            <a:alphaModFix/>
          </a:blip>
          <a:srcRect/>
          <a:stretch/>
        </p:blipFill>
        <p:spPr>
          <a:xfrm>
            <a:off x="-457200" y="1384300"/>
            <a:ext cx="10387012" cy="5149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484" name="Google Shape;484;p35"/>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85" name="Google Shape;485;p35"/>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486" name="Google Shape;486;p35"/>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 CÔNG KHAI THÔNG TIN Ở XÃ, PHƯỜNG, THỊ TRẤN</a:t>
            </a:r>
            <a:endParaRPr/>
          </a:p>
        </p:txBody>
      </p:sp>
      <p:sp>
        <p:nvSpPr>
          <p:cNvPr id="488" name="Google Shape;488;p35"/>
          <p:cNvSpPr txBox="1"/>
          <p:nvPr/>
        </p:nvSpPr>
        <p:spPr>
          <a:xfrm>
            <a:off x="23812" y="1757362"/>
            <a:ext cx="9120187" cy="1354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chính quyền địa phương cấp xã phải công khai</a:t>
            </a:r>
            <a:endParaRPr sz="1800" b="0" i="0" u="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Trừ</a:t>
            </a:r>
            <a:r>
              <a:rPr lang="en-US" sz="1800" b="0" i="0" u="none">
                <a:solidFill>
                  <a:srgbClr val="000000"/>
                </a:solidFill>
                <a:latin typeface="Arial"/>
                <a:ea typeface="Arial"/>
                <a:cs typeface="Arial"/>
                <a:sym typeface="Arial"/>
              </a:rPr>
              <a:t> các thông tin thuộc </a:t>
            </a:r>
            <a:r>
              <a:rPr lang="en-US" sz="1800" b="1" i="0" u="none">
                <a:solidFill>
                  <a:srgbClr val="0A0AFF"/>
                </a:solidFill>
                <a:latin typeface="Arial"/>
                <a:ea typeface="Arial"/>
                <a:cs typeface="Arial"/>
                <a:sym typeface="Arial"/>
              </a:rPr>
              <a:t>bí mật nhà nước </a:t>
            </a:r>
            <a:r>
              <a:rPr lang="en-US" sz="1800" b="0" i="0" u="none">
                <a:solidFill>
                  <a:srgbClr val="000000"/>
                </a:solidFill>
                <a:latin typeface="Arial"/>
                <a:ea typeface="Arial"/>
                <a:cs typeface="Arial"/>
                <a:sym typeface="Arial"/>
              </a:rPr>
              <a:t>hoặc </a:t>
            </a:r>
            <a:r>
              <a:rPr lang="en-US" sz="1800" b="1" i="0" u="none">
                <a:solidFill>
                  <a:srgbClr val="FF0000"/>
                </a:solidFill>
                <a:latin typeface="Arial"/>
                <a:ea typeface="Arial"/>
                <a:cs typeface="Arial"/>
                <a:sym typeface="Arial"/>
              </a:rPr>
              <a:t>thông tin chưa được công khai </a:t>
            </a:r>
            <a:r>
              <a:rPr lang="en-US" sz="1800" b="0" i="0" u="none">
                <a:solidFill>
                  <a:srgbClr val="000000"/>
                </a:solidFill>
                <a:latin typeface="Arial"/>
                <a:ea typeface="Arial"/>
                <a:cs typeface="Arial"/>
                <a:sym typeface="Arial"/>
              </a:rPr>
              <a:t>theo quy định của pháp luật, chính quyền địa phương cấp xã phải công khai các nội dung sau đây (</a:t>
            </a:r>
            <a:r>
              <a:rPr lang="en-US" sz="1800" b="1" i="0" u="none">
                <a:solidFill>
                  <a:srgbClr val="FF0000"/>
                </a:solidFill>
                <a:latin typeface="Arial"/>
                <a:ea typeface="Arial"/>
                <a:cs typeface="Arial"/>
                <a:sym typeface="Arial"/>
              </a:rPr>
              <a:t>14 nhóm</a:t>
            </a:r>
            <a:r>
              <a:rPr lang="en-US" sz="1800" b="0" i="0" u="none">
                <a:solidFill>
                  <a:srgbClr val="000000"/>
                </a:solidFill>
                <a:latin typeface="Arial"/>
                <a:ea typeface="Arial"/>
                <a:cs typeface="Arial"/>
                <a:sym typeface="Arial"/>
              </a:rPr>
              <a:t>):</a:t>
            </a:r>
            <a:endParaRPr/>
          </a:p>
        </p:txBody>
      </p:sp>
      <p:sp>
        <p:nvSpPr>
          <p:cNvPr id="489" name="Google Shape;489;p35"/>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490" name="Google Shape;490;p35"/>
          <p:cNvPicPr preferRelativeResize="0"/>
          <p:nvPr/>
        </p:nvPicPr>
        <p:blipFill rotWithShape="1">
          <a:blip r:embed="rId4">
            <a:alphaModFix/>
          </a:blip>
          <a:srcRect/>
          <a:stretch/>
        </p:blipFill>
        <p:spPr>
          <a:xfrm>
            <a:off x="-1517650" y="3097212"/>
            <a:ext cx="11960225" cy="33766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496" name="Google Shape;496;p36"/>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497" name="Google Shape;497;p36"/>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498" name="Google Shape;498;p3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6"/>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 CÔNG KHAI THÔNG TIN Ở XÃ, PHƯỜNG, THỊ TRẤN</a:t>
            </a:r>
            <a:endParaRPr/>
          </a:p>
        </p:txBody>
      </p:sp>
      <p:sp>
        <p:nvSpPr>
          <p:cNvPr id="500" name="Google Shape;500;p36"/>
          <p:cNvSpPr txBox="1"/>
          <p:nvPr/>
        </p:nvSpPr>
        <p:spPr>
          <a:xfrm>
            <a:off x="23812" y="1757362"/>
            <a:ext cx="9120187" cy="1354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chính quyền địa phương cấp xã phải công khai</a:t>
            </a:r>
            <a:endParaRPr sz="1800" b="0" i="0" u="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Trừ</a:t>
            </a:r>
            <a:r>
              <a:rPr lang="en-US" sz="1800" b="0" i="0" u="none">
                <a:solidFill>
                  <a:srgbClr val="000000"/>
                </a:solidFill>
                <a:latin typeface="Arial"/>
                <a:ea typeface="Arial"/>
                <a:cs typeface="Arial"/>
                <a:sym typeface="Arial"/>
              </a:rPr>
              <a:t> các thông tin thuộc </a:t>
            </a:r>
            <a:r>
              <a:rPr lang="en-US" sz="1800" b="1" i="0" u="none">
                <a:solidFill>
                  <a:srgbClr val="0A0AFF"/>
                </a:solidFill>
                <a:latin typeface="Arial"/>
                <a:ea typeface="Arial"/>
                <a:cs typeface="Arial"/>
                <a:sym typeface="Arial"/>
              </a:rPr>
              <a:t>bí mật nhà nước </a:t>
            </a:r>
            <a:r>
              <a:rPr lang="en-US" sz="1800" b="0" i="0" u="none">
                <a:solidFill>
                  <a:srgbClr val="000000"/>
                </a:solidFill>
                <a:latin typeface="Arial"/>
                <a:ea typeface="Arial"/>
                <a:cs typeface="Arial"/>
                <a:sym typeface="Arial"/>
              </a:rPr>
              <a:t>hoặc </a:t>
            </a:r>
            <a:r>
              <a:rPr lang="en-US" sz="1800" b="1" i="0" u="none">
                <a:solidFill>
                  <a:srgbClr val="FF0000"/>
                </a:solidFill>
                <a:latin typeface="Arial"/>
                <a:ea typeface="Arial"/>
                <a:cs typeface="Arial"/>
                <a:sym typeface="Arial"/>
              </a:rPr>
              <a:t>thông tin chưa được công khai </a:t>
            </a:r>
            <a:r>
              <a:rPr lang="en-US" sz="1800" b="0" i="0" u="none">
                <a:solidFill>
                  <a:srgbClr val="000000"/>
                </a:solidFill>
                <a:latin typeface="Arial"/>
                <a:ea typeface="Arial"/>
                <a:cs typeface="Arial"/>
                <a:sym typeface="Arial"/>
              </a:rPr>
              <a:t>theo quy định của pháp luật, chính quyền địa phương cấp xã phải công khai các nội dung sau đây (</a:t>
            </a:r>
            <a:r>
              <a:rPr lang="en-US" sz="1800" b="1" i="0" u="none">
                <a:solidFill>
                  <a:srgbClr val="FF0000"/>
                </a:solidFill>
                <a:latin typeface="Arial"/>
                <a:ea typeface="Arial"/>
                <a:cs typeface="Arial"/>
                <a:sym typeface="Arial"/>
              </a:rPr>
              <a:t>14 nhóm</a:t>
            </a:r>
            <a:r>
              <a:rPr lang="en-US" sz="1800" b="0" i="0" u="none">
                <a:solidFill>
                  <a:srgbClr val="000000"/>
                </a:solidFill>
                <a:latin typeface="Arial"/>
                <a:ea typeface="Arial"/>
                <a:cs typeface="Arial"/>
                <a:sym typeface="Arial"/>
              </a:rPr>
              <a:t>): </a:t>
            </a:r>
            <a:endParaRPr/>
          </a:p>
        </p:txBody>
      </p:sp>
      <p:sp>
        <p:nvSpPr>
          <p:cNvPr id="501" name="Google Shape;501;p36"/>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502" name="Google Shape;502;p36"/>
          <p:cNvPicPr preferRelativeResize="0"/>
          <p:nvPr/>
        </p:nvPicPr>
        <p:blipFill rotWithShape="1">
          <a:blip r:embed="rId4">
            <a:alphaModFix/>
          </a:blip>
          <a:srcRect/>
          <a:stretch/>
        </p:blipFill>
        <p:spPr>
          <a:xfrm>
            <a:off x="-1517650" y="3097212"/>
            <a:ext cx="11960225" cy="33226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508" name="Google Shape;508;p3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509" name="Google Shape;509;p37"/>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510" name="Google Shape;510;p3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 CÔNG KHAI THÔNG TIN Ở XÃ, PHƯỜNG, THỊ TRẤN</a:t>
            </a:r>
            <a:endParaRPr/>
          </a:p>
        </p:txBody>
      </p:sp>
      <p:sp>
        <p:nvSpPr>
          <p:cNvPr id="512" name="Google Shape;512;p37"/>
          <p:cNvSpPr txBox="1"/>
          <p:nvPr/>
        </p:nvSpPr>
        <p:spPr>
          <a:xfrm>
            <a:off x="23812" y="1757362"/>
            <a:ext cx="9120187" cy="1354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chính quyền địa phương cấp xã phải công khai</a:t>
            </a:r>
            <a:endParaRPr sz="1800" b="0" i="0" u="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Trừ</a:t>
            </a:r>
            <a:r>
              <a:rPr lang="en-US" sz="1800" b="0" i="0" u="none">
                <a:solidFill>
                  <a:srgbClr val="000000"/>
                </a:solidFill>
                <a:latin typeface="Arial"/>
                <a:ea typeface="Arial"/>
                <a:cs typeface="Arial"/>
                <a:sym typeface="Arial"/>
              </a:rPr>
              <a:t> các thông tin thuộc </a:t>
            </a:r>
            <a:r>
              <a:rPr lang="en-US" sz="1800" b="1" i="0" u="none">
                <a:solidFill>
                  <a:srgbClr val="0A0AFF"/>
                </a:solidFill>
                <a:latin typeface="Arial"/>
                <a:ea typeface="Arial"/>
                <a:cs typeface="Arial"/>
                <a:sym typeface="Arial"/>
              </a:rPr>
              <a:t>bí mật nhà nước </a:t>
            </a:r>
            <a:r>
              <a:rPr lang="en-US" sz="1800" b="0" i="0" u="none">
                <a:solidFill>
                  <a:srgbClr val="000000"/>
                </a:solidFill>
                <a:latin typeface="Arial"/>
                <a:ea typeface="Arial"/>
                <a:cs typeface="Arial"/>
                <a:sym typeface="Arial"/>
              </a:rPr>
              <a:t>hoặc </a:t>
            </a:r>
            <a:r>
              <a:rPr lang="en-US" sz="1800" b="1" i="0" u="none">
                <a:solidFill>
                  <a:srgbClr val="FF0000"/>
                </a:solidFill>
                <a:latin typeface="Arial"/>
                <a:ea typeface="Arial"/>
                <a:cs typeface="Arial"/>
                <a:sym typeface="Arial"/>
              </a:rPr>
              <a:t>thông tin chưa được công khai </a:t>
            </a:r>
            <a:r>
              <a:rPr lang="en-US" sz="1800" b="0" i="0" u="none">
                <a:solidFill>
                  <a:srgbClr val="000000"/>
                </a:solidFill>
                <a:latin typeface="Arial"/>
                <a:ea typeface="Arial"/>
                <a:cs typeface="Arial"/>
                <a:sym typeface="Arial"/>
              </a:rPr>
              <a:t>theo quy định của pháp luật, chính quyền địa phương cấp xã phải công khai các nội dung sau đây (</a:t>
            </a:r>
            <a:r>
              <a:rPr lang="en-US" sz="1800" b="1" i="0" u="none">
                <a:solidFill>
                  <a:srgbClr val="FF0000"/>
                </a:solidFill>
                <a:latin typeface="Arial"/>
                <a:ea typeface="Arial"/>
                <a:cs typeface="Arial"/>
                <a:sym typeface="Arial"/>
              </a:rPr>
              <a:t>14 nhóm</a:t>
            </a:r>
            <a:r>
              <a:rPr lang="en-US" sz="1800" b="0" i="0" u="none">
                <a:solidFill>
                  <a:srgbClr val="000000"/>
                </a:solidFill>
                <a:latin typeface="Arial"/>
                <a:ea typeface="Arial"/>
                <a:cs typeface="Arial"/>
                <a:sym typeface="Arial"/>
              </a:rPr>
              <a:t>): </a:t>
            </a:r>
            <a:endParaRPr/>
          </a:p>
        </p:txBody>
      </p:sp>
      <p:sp>
        <p:nvSpPr>
          <p:cNvPr id="513" name="Google Shape;513;p37"/>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514" name="Google Shape;514;p37"/>
          <p:cNvPicPr preferRelativeResize="0"/>
          <p:nvPr/>
        </p:nvPicPr>
        <p:blipFill rotWithShape="1">
          <a:blip r:embed="rId4">
            <a:alphaModFix/>
          </a:blip>
          <a:srcRect/>
          <a:stretch/>
        </p:blipFill>
        <p:spPr>
          <a:xfrm>
            <a:off x="-1517650" y="3097212"/>
            <a:ext cx="11960225" cy="33226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520" name="Google Shape;520;p38"/>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521" name="Google Shape;521;p38"/>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522" name="Google Shape;522;p38"/>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 CÔNG KHAI THÔNG TIN Ở XÃ, PHƯỜNG, THỊ TRẤN</a:t>
            </a:r>
            <a:endParaRPr/>
          </a:p>
        </p:txBody>
      </p:sp>
      <p:sp>
        <p:nvSpPr>
          <p:cNvPr id="524" name="Google Shape;524;p38"/>
          <p:cNvSpPr txBox="1"/>
          <p:nvPr/>
        </p:nvSpPr>
        <p:spPr>
          <a:xfrm>
            <a:off x="23812" y="1757362"/>
            <a:ext cx="9120187" cy="1354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chính quyền địa phương cấp xã phải công khai</a:t>
            </a:r>
            <a:endParaRPr sz="1800" b="0" i="0" u="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Trừ</a:t>
            </a:r>
            <a:r>
              <a:rPr lang="en-US" sz="1800" b="0" i="0" u="none">
                <a:solidFill>
                  <a:srgbClr val="000000"/>
                </a:solidFill>
                <a:latin typeface="Arial"/>
                <a:ea typeface="Arial"/>
                <a:cs typeface="Arial"/>
                <a:sym typeface="Arial"/>
              </a:rPr>
              <a:t> các thông tin thuộc </a:t>
            </a:r>
            <a:r>
              <a:rPr lang="en-US" sz="1800" b="1" i="0" u="none">
                <a:solidFill>
                  <a:srgbClr val="0A0AFF"/>
                </a:solidFill>
                <a:latin typeface="Arial"/>
                <a:ea typeface="Arial"/>
                <a:cs typeface="Arial"/>
                <a:sym typeface="Arial"/>
              </a:rPr>
              <a:t>bí mật nhà nước </a:t>
            </a:r>
            <a:r>
              <a:rPr lang="en-US" sz="1800" b="0" i="0" u="none">
                <a:solidFill>
                  <a:srgbClr val="000000"/>
                </a:solidFill>
                <a:latin typeface="Arial"/>
                <a:ea typeface="Arial"/>
                <a:cs typeface="Arial"/>
                <a:sym typeface="Arial"/>
              </a:rPr>
              <a:t>hoặc </a:t>
            </a:r>
            <a:r>
              <a:rPr lang="en-US" sz="1800" b="1" i="0" u="none">
                <a:solidFill>
                  <a:srgbClr val="FF0000"/>
                </a:solidFill>
                <a:latin typeface="Arial"/>
                <a:ea typeface="Arial"/>
                <a:cs typeface="Arial"/>
                <a:sym typeface="Arial"/>
              </a:rPr>
              <a:t>thông tin chưa được công khai </a:t>
            </a:r>
            <a:r>
              <a:rPr lang="en-US" sz="1800" b="0" i="0" u="none">
                <a:solidFill>
                  <a:srgbClr val="000000"/>
                </a:solidFill>
                <a:latin typeface="Arial"/>
                <a:ea typeface="Arial"/>
                <a:cs typeface="Arial"/>
                <a:sym typeface="Arial"/>
              </a:rPr>
              <a:t>theo quy định của pháp luật, chính quyền địa phương cấp xã phải công khai các nội dung sau đây (</a:t>
            </a:r>
            <a:r>
              <a:rPr lang="en-US" sz="1800" b="1" i="0" u="none">
                <a:solidFill>
                  <a:srgbClr val="FF0000"/>
                </a:solidFill>
                <a:latin typeface="Arial"/>
                <a:ea typeface="Arial"/>
                <a:cs typeface="Arial"/>
                <a:sym typeface="Arial"/>
              </a:rPr>
              <a:t>14 nhóm</a:t>
            </a:r>
            <a:r>
              <a:rPr lang="en-US" sz="1800" b="0" i="0" u="none">
                <a:solidFill>
                  <a:srgbClr val="000000"/>
                </a:solidFill>
                <a:latin typeface="Arial"/>
                <a:ea typeface="Arial"/>
                <a:cs typeface="Arial"/>
                <a:sym typeface="Arial"/>
              </a:rPr>
              <a:t>): </a:t>
            </a:r>
            <a:endParaRPr/>
          </a:p>
        </p:txBody>
      </p:sp>
      <p:sp>
        <p:nvSpPr>
          <p:cNvPr id="525" name="Google Shape;525;p38"/>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526" name="Google Shape;526;p38"/>
          <p:cNvPicPr preferRelativeResize="0"/>
          <p:nvPr/>
        </p:nvPicPr>
        <p:blipFill rotWithShape="1">
          <a:blip r:embed="rId4">
            <a:alphaModFix/>
          </a:blip>
          <a:srcRect/>
          <a:stretch/>
        </p:blipFill>
        <p:spPr>
          <a:xfrm>
            <a:off x="-1517650" y="3097212"/>
            <a:ext cx="11960225" cy="33226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532" name="Google Shape;532;p3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533" name="Google Shape;533;p39"/>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534" name="Google Shape;534;p3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9"/>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 CÔNG KHAI THÔNG TIN Ở XÃ, PHƯỜNG, THỊ TRẤN</a:t>
            </a:r>
            <a:endParaRPr/>
          </a:p>
        </p:txBody>
      </p:sp>
      <p:sp>
        <p:nvSpPr>
          <p:cNvPr id="536" name="Google Shape;536;p39"/>
          <p:cNvSpPr txBox="1"/>
          <p:nvPr/>
        </p:nvSpPr>
        <p:spPr>
          <a:xfrm>
            <a:off x="23812" y="1757362"/>
            <a:ext cx="9120187" cy="1354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chính quyền địa phương cấp xã phải công khai</a:t>
            </a:r>
            <a:endParaRPr sz="1800" b="0" i="0" u="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Trừ</a:t>
            </a:r>
            <a:r>
              <a:rPr lang="en-US" sz="1800" b="0" i="0" u="none">
                <a:solidFill>
                  <a:srgbClr val="000000"/>
                </a:solidFill>
                <a:latin typeface="Arial"/>
                <a:ea typeface="Arial"/>
                <a:cs typeface="Arial"/>
                <a:sym typeface="Arial"/>
              </a:rPr>
              <a:t> các thông tin thuộc </a:t>
            </a:r>
            <a:r>
              <a:rPr lang="en-US" sz="1800" b="1" i="0" u="none">
                <a:solidFill>
                  <a:srgbClr val="0A0AFF"/>
                </a:solidFill>
                <a:latin typeface="Arial"/>
                <a:ea typeface="Arial"/>
                <a:cs typeface="Arial"/>
                <a:sym typeface="Arial"/>
              </a:rPr>
              <a:t>bí mật nhà nước </a:t>
            </a:r>
            <a:r>
              <a:rPr lang="en-US" sz="1800" b="0" i="0" u="none">
                <a:solidFill>
                  <a:srgbClr val="000000"/>
                </a:solidFill>
                <a:latin typeface="Arial"/>
                <a:ea typeface="Arial"/>
                <a:cs typeface="Arial"/>
                <a:sym typeface="Arial"/>
              </a:rPr>
              <a:t>hoặc </a:t>
            </a:r>
            <a:r>
              <a:rPr lang="en-US" sz="1800" b="1" i="0" u="none">
                <a:solidFill>
                  <a:srgbClr val="FF0000"/>
                </a:solidFill>
                <a:latin typeface="Arial"/>
                <a:ea typeface="Arial"/>
                <a:cs typeface="Arial"/>
                <a:sym typeface="Arial"/>
              </a:rPr>
              <a:t>thông tin chưa được công khai </a:t>
            </a:r>
            <a:r>
              <a:rPr lang="en-US" sz="1800" b="0" i="0" u="none">
                <a:solidFill>
                  <a:srgbClr val="000000"/>
                </a:solidFill>
                <a:latin typeface="Arial"/>
                <a:ea typeface="Arial"/>
                <a:cs typeface="Arial"/>
                <a:sym typeface="Arial"/>
              </a:rPr>
              <a:t>theo quy định của pháp luật, chính quyền địa phương cấp xã phải công khai các nội dung sau đây (</a:t>
            </a:r>
            <a:r>
              <a:rPr lang="en-US" sz="1800" b="1" i="0" u="none">
                <a:solidFill>
                  <a:srgbClr val="FF0000"/>
                </a:solidFill>
                <a:latin typeface="Arial"/>
                <a:ea typeface="Arial"/>
                <a:cs typeface="Arial"/>
                <a:sym typeface="Arial"/>
              </a:rPr>
              <a:t>14 nhóm</a:t>
            </a:r>
            <a:r>
              <a:rPr lang="en-US" sz="1800" b="0" i="0" u="none">
                <a:solidFill>
                  <a:srgbClr val="000000"/>
                </a:solidFill>
                <a:latin typeface="Arial"/>
                <a:ea typeface="Arial"/>
                <a:cs typeface="Arial"/>
                <a:sym typeface="Arial"/>
              </a:rPr>
              <a:t>): </a:t>
            </a:r>
            <a:endParaRPr/>
          </a:p>
        </p:txBody>
      </p:sp>
      <p:sp>
        <p:nvSpPr>
          <p:cNvPr id="537" name="Google Shape;537;p39"/>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538" name="Google Shape;538;p39"/>
          <p:cNvPicPr preferRelativeResize="0"/>
          <p:nvPr/>
        </p:nvPicPr>
        <p:blipFill rotWithShape="1">
          <a:blip r:embed="rId4">
            <a:alphaModFix/>
          </a:blip>
          <a:srcRect/>
          <a:stretch/>
        </p:blipFill>
        <p:spPr>
          <a:xfrm>
            <a:off x="-1517650" y="3097212"/>
            <a:ext cx="11960225" cy="332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p:cNvSpPr txBox="1"/>
          <p:nvPr/>
        </p:nvSpPr>
        <p:spPr>
          <a:xfrm>
            <a:off x="0" y="38100"/>
            <a:ext cx="912971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Phần 1. Sự cần thiết ban hành </a:t>
            </a:r>
            <a:endParaRPr/>
          </a:p>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Luật  Thực hiện dân chủ ở cơ sở năm 2022</a:t>
            </a:r>
            <a:endParaRPr/>
          </a:p>
        </p:txBody>
      </p:sp>
      <p:sp>
        <p:nvSpPr>
          <p:cNvPr id="153" name="Google Shape;153;p4"/>
          <p:cNvSpPr txBox="1"/>
          <p:nvPr/>
        </p:nvSpPr>
        <p:spPr>
          <a:xfrm>
            <a:off x="228600" y="1290637"/>
            <a:ext cx="8915400" cy="30464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Các văn bản nêu trên đã quy định </a:t>
            </a:r>
            <a:r>
              <a:rPr lang="en-US" sz="2400" b="0" i="0" u="none">
                <a:solidFill>
                  <a:srgbClr val="C00000"/>
                </a:solidFill>
                <a:latin typeface="Arial"/>
                <a:ea typeface="Arial"/>
                <a:cs typeface="Arial"/>
                <a:sym typeface="Arial"/>
              </a:rPr>
              <a:t>tương đối đầy đủ </a:t>
            </a:r>
            <a:r>
              <a:rPr lang="en-US" sz="2400" b="0" i="0" u="none">
                <a:solidFill>
                  <a:schemeClr val="dk1"/>
                </a:solidFill>
                <a:latin typeface="Arial"/>
                <a:ea typeface="Arial"/>
                <a:cs typeface="Arial"/>
                <a:sym typeface="Arial"/>
              </a:rPr>
              <a:t>các nội dung, hình thức thực hiện dân chủ ở cơ sở, bảo đảm thực hiện chủ trương của Đảng và Nhà nước về “</a:t>
            </a:r>
            <a:r>
              <a:rPr lang="en-US" sz="2400" b="0" i="0" u="none">
                <a:solidFill>
                  <a:srgbClr val="C00000"/>
                </a:solidFill>
                <a:latin typeface="Arial"/>
                <a:ea typeface="Arial"/>
                <a:cs typeface="Arial"/>
                <a:sym typeface="Arial"/>
              </a:rPr>
              <a:t>dân biết, dân bàn, dân làm, dân kiểm tra</a:t>
            </a:r>
            <a:r>
              <a:rPr lang="en-US" sz="2400" b="0" i="0" u="none">
                <a:solidFill>
                  <a:schemeClr val="dk1"/>
                </a:solidFill>
                <a:latin typeface="Arial"/>
                <a:ea typeface="Arial"/>
                <a:cs typeface="Arial"/>
                <a:sym typeface="Arial"/>
              </a:rPr>
              <a:t>”, phù hợp với điều kiện kinh tế - xã hội của đất nước tại thời điểm ban hành, tạo lập cơ sở pháp lý cho việc thực hiện quyền làm chủ của Nhân dân và của </a:t>
            </a:r>
            <a:r>
              <a:rPr lang="en-US" sz="2400" b="0" i="0" u="sng">
                <a:solidFill>
                  <a:srgbClr val="FF000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cán bộ, công chức</a:t>
            </a:r>
            <a:r>
              <a:rPr lang="en-US" sz="2400" b="0" i="0" u="none">
                <a:solidFill>
                  <a:schemeClr val="dk1"/>
                </a:solidFill>
                <a:latin typeface="Arial"/>
                <a:ea typeface="Arial"/>
                <a:cs typeface="Arial"/>
                <a:sym typeface="Arial"/>
              </a:rPr>
              <a:t>, viên chức, người lao động tại cơ sở, tạo sự chuyển biến tích cực trong đời sống chính trị - xã hội ở nước ta.</a:t>
            </a:r>
            <a:endParaRPr/>
          </a:p>
        </p:txBody>
      </p:sp>
      <p:sp>
        <p:nvSpPr>
          <p:cNvPr id="154" name="Google Shape;154;p4"/>
          <p:cNvSpPr txBox="1"/>
          <p:nvPr/>
        </p:nvSpPr>
        <p:spPr>
          <a:xfrm>
            <a:off x="3048000" y="920750"/>
            <a:ext cx="242887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1. Kết quả đạt được</a:t>
            </a:r>
            <a:endParaRPr/>
          </a:p>
        </p:txBody>
      </p:sp>
      <p:pic>
        <p:nvPicPr>
          <p:cNvPr id="155" name="Google Shape;155;p4" descr="Đảng lãnh đạo thực hiện phương châm “Dân biết, dân bàn, dân làm, dân kiểm  tra,"/>
          <p:cNvPicPr preferRelativeResize="0"/>
          <p:nvPr/>
        </p:nvPicPr>
        <p:blipFill rotWithShape="1">
          <a:blip r:embed="rId4">
            <a:alphaModFix/>
          </a:blip>
          <a:srcRect/>
          <a:stretch/>
        </p:blipFill>
        <p:spPr>
          <a:xfrm>
            <a:off x="2884487" y="4567237"/>
            <a:ext cx="3375025" cy="1909762"/>
          </a:xfrm>
          <a:prstGeom prst="rect">
            <a:avLst/>
          </a:prstGeom>
          <a:noFill/>
          <a:ln>
            <a:noFill/>
          </a:ln>
        </p:spPr>
      </p:pic>
      <p:pic>
        <p:nvPicPr>
          <p:cNvPr id="156" name="Google Shape;156;p4" descr="UBND Xã Ia Sol"/>
          <p:cNvPicPr preferRelativeResize="0"/>
          <p:nvPr/>
        </p:nvPicPr>
        <p:blipFill rotWithShape="1">
          <a:blip r:embed="rId5">
            <a:alphaModFix/>
          </a:blip>
          <a:srcRect/>
          <a:stretch/>
        </p:blipFill>
        <p:spPr>
          <a:xfrm>
            <a:off x="0" y="4564062"/>
            <a:ext cx="2884487" cy="1924050"/>
          </a:xfrm>
          <a:prstGeom prst="rect">
            <a:avLst/>
          </a:prstGeom>
          <a:noFill/>
          <a:ln>
            <a:noFill/>
          </a:ln>
        </p:spPr>
      </p:pic>
      <p:pic>
        <p:nvPicPr>
          <p:cNvPr id="157" name="Google Shape;157;p4" descr="Để “dân biết, dân bàn, dân làm, dân kiểm tra, giám sát “"/>
          <p:cNvPicPr preferRelativeResize="0"/>
          <p:nvPr/>
        </p:nvPicPr>
        <p:blipFill rotWithShape="1">
          <a:blip r:embed="rId6">
            <a:alphaModFix/>
          </a:blip>
          <a:srcRect/>
          <a:stretch/>
        </p:blipFill>
        <p:spPr>
          <a:xfrm>
            <a:off x="6259512" y="4554537"/>
            <a:ext cx="2870200" cy="1911350"/>
          </a:xfrm>
          <a:prstGeom prst="rect">
            <a:avLst/>
          </a:prstGeom>
          <a:noFill/>
          <a:ln>
            <a:noFill/>
          </a:ln>
        </p:spPr>
      </p:pic>
      <p:sp>
        <p:nvSpPr>
          <p:cNvPr id="158" name="Google Shape;158;p4"/>
          <p:cNvSpPr/>
          <p:nvPr/>
        </p:nvSpPr>
        <p:spPr>
          <a:xfrm>
            <a:off x="44767" y="14458"/>
            <a:ext cx="838200" cy="881478"/>
          </a:xfrm>
          <a:prstGeom prst="ellipse">
            <a:avLst/>
          </a:prstGeom>
          <a:blipFill rotWithShape="1">
            <a:blip r:embed="rId7">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544" name="Google Shape;544;p40"/>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545" name="Google Shape;545;p40"/>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546" name="Google Shape;546;p4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 CÔNG KHAI THÔNG TIN Ở XÃ, PHƯỜNG, THỊ TRẤN</a:t>
            </a:r>
            <a:endParaRPr/>
          </a:p>
        </p:txBody>
      </p:sp>
      <p:sp>
        <p:nvSpPr>
          <p:cNvPr id="548" name="Google Shape;548;p40"/>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2. Hình thức và thời điểm công khai thông tin</a:t>
            </a:r>
            <a:endParaRPr/>
          </a:p>
        </p:txBody>
      </p:sp>
      <p:sp>
        <p:nvSpPr>
          <p:cNvPr id="549" name="Google Shape;549;p40"/>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550" name="Google Shape;550;p40"/>
          <p:cNvPicPr preferRelativeResize="0"/>
          <p:nvPr/>
        </p:nvPicPr>
        <p:blipFill rotWithShape="1">
          <a:blip r:embed="rId4">
            <a:alphaModFix/>
          </a:blip>
          <a:srcRect/>
          <a:stretch/>
        </p:blipFill>
        <p:spPr>
          <a:xfrm>
            <a:off x="-1524000" y="2200275"/>
            <a:ext cx="11966575" cy="4310062"/>
          </a:xfrm>
          <a:prstGeom prst="rect">
            <a:avLst/>
          </a:prstGeom>
          <a:noFill/>
          <a:ln>
            <a:noFill/>
          </a:ln>
        </p:spPr>
      </p:pic>
      <p:sp>
        <p:nvSpPr>
          <p:cNvPr id="551" name="Google Shape;551;p40"/>
          <p:cNvSpPr txBox="1"/>
          <p:nvPr/>
        </p:nvSpPr>
        <p:spPr>
          <a:xfrm>
            <a:off x="2667000" y="1982787"/>
            <a:ext cx="5978525"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(có 10 nhóm hình thức công khai)</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557" name="Google Shape;557;p41"/>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558" name="Google Shape;558;p41"/>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559" name="Google Shape;559;p4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1"/>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 CÔNG KHAI THÔNG TIN Ở XÃ, PHƯỜNG, THỊ TRẤN</a:t>
            </a:r>
            <a:endParaRPr/>
          </a:p>
        </p:txBody>
      </p:sp>
      <p:sp>
        <p:nvSpPr>
          <p:cNvPr id="561" name="Google Shape;561;p41"/>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2. Hình thức và thời điểm công khai thông tin</a:t>
            </a:r>
            <a:endParaRPr/>
          </a:p>
        </p:txBody>
      </p:sp>
      <p:sp>
        <p:nvSpPr>
          <p:cNvPr id="562" name="Google Shape;562;p41"/>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563" name="Google Shape;563;p41"/>
          <p:cNvSpPr txBox="1"/>
          <p:nvPr/>
        </p:nvSpPr>
        <p:spPr>
          <a:xfrm>
            <a:off x="2667000" y="1982787"/>
            <a:ext cx="5978525"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(Thời điểm công khai)</a:t>
            </a:r>
            <a:endParaRPr/>
          </a:p>
        </p:txBody>
      </p:sp>
      <p:sp>
        <p:nvSpPr>
          <p:cNvPr id="564" name="Google Shape;564;p41"/>
          <p:cNvSpPr txBox="1"/>
          <p:nvPr/>
        </p:nvSpPr>
        <p:spPr>
          <a:xfrm>
            <a:off x="44450" y="2554287"/>
            <a:ext cx="4984750" cy="37861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a:solidFill>
                  <a:srgbClr val="000000"/>
                </a:solidFill>
                <a:latin typeface="Arial"/>
                <a:ea typeface="Arial"/>
                <a:cs typeface="Arial"/>
                <a:sym typeface="Arial"/>
              </a:rPr>
              <a:t>Thời điểm công khai thông tin đối với </a:t>
            </a:r>
            <a:r>
              <a:rPr lang="en-US" sz="2400" b="0" i="0" u="none">
                <a:solidFill>
                  <a:srgbClr val="FF0000"/>
                </a:solidFill>
                <a:latin typeface="Arial"/>
                <a:ea typeface="Arial"/>
                <a:cs typeface="Arial"/>
                <a:sym typeface="Arial"/>
              </a:rPr>
              <a:t>từng lĩnh vực được thực hiện theo quy định của pháp luật có liên quan</a:t>
            </a:r>
            <a:r>
              <a:rPr lang="en-US" sz="2400" b="0" i="0" u="none">
                <a:solidFill>
                  <a:srgbClr val="000000"/>
                </a:solidFill>
                <a:latin typeface="Arial"/>
                <a:ea typeface="Arial"/>
                <a:cs typeface="Arial"/>
                <a:sym typeface="Arial"/>
              </a:rPr>
              <a:t>. Trường hợp pháp luật chưa có quy định thì </a:t>
            </a:r>
            <a:r>
              <a:rPr lang="en-US" sz="2400" b="1" i="0" u="none">
                <a:solidFill>
                  <a:srgbClr val="FF0000"/>
                </a:solidFill>
                <a:latin typeface="Arial"/>
                <a:ea typeface="Arial"/>
                <a:cs typeface="Arial"/>
                <a:sym typeface="Arial"/>
              </a:rPr>
              <a:t>chậm nhất là 05 ngày làm việc </a:t>
            </a:r>
            <a:r>
              <a:rPr lang="en-US" sz="2400" b="0" i="0" u="none">
                <a:solidFill>
                  <a:srgbClr val="000000"/>
                </a:solidFill>
                <a:latin typeface="Arial"/>
                <a:ea typeface="Arial"/>
                <a:cs typeface="Arial"/>
                <a:sym typeface="Arial"/>
              </a:rPr>
              <a:t>kể từ ngày có quyết định, văn bản của cơ quan có thẩm quyền về nội dung cần công khai, Ủy ban nhân dân cấp xã phải tổ chức công khai thông tin.</a:t>
            </a:r>
            <a:endParaRPr/>
          </a:p>
        </p:txBody>
      </p:sp>
      <p:pic>
        <p:nvPicPr>
          <p:cNvPr id="565" name="Google Shape;565;p41" descr="Công khai thông tin"/>
          <p:cNvPicPr preferRelativeResize="0"/>
          <p:nvPr/>
        </p:nvPicPr>
        <p:blipFill rotWithShape="1">
          <a:blip r:embed="rId4">
            <a:alphaModFix/>
          </a:blip>
          <a:srcRect/>
          <a:stretch/>
        </p:blipFill>
        <p:spPr>
          <a:xfrm>
            <a:off x="5691187" y="1852612"/>
            <a:ext cx="2895600" cy="1581150"/>
          </a:xfrm>
          <a:prstGeom prst="rect">
            <a:avLst/>
          </a:prstGeom>
          <a:noFill/>
          <a:ln>
            <a:noFill/>
          </a:ln>
        </p:spPr>
      </p:pic>
      <p:pic>
        <p:nvPicPr>
          <p:cNvPr id="566" name="Google Shape;566;p41" descr="Các hình thức công khai thông tin của cơ quan nhà nước"/>
          <p:cNvPicPr preferRelativeResize="0"/>
          <p:nvPr/>
        </p:nvPicPr>
        <p:blipFill rotWithShape="1">
          <a:blip r:embed="rId5">
            <a:alphaModFix/>
          </a:blip>
          <a:srcRect/>
          <a:stretch/>
        </p:blipFill>
        <p:spPr>
          <a:xfrm>
            <a:off x="5548312" y="3862387"/>
            <a:ext cx="3205162" cy="1793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572" name="Google Shape;572;p42"/>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573" name="Google Shape;573;p42"/>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574" name="Google Shape;574;p4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2"/>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 CÔNG KHAI THÔNG TIN Ở XÃ, PHƯỜNG, THỊ TRẤN</a:t>
            </a:r>
            <a:endParaRPr/>
          </a:p>
        </p:txBody>
      </p:sp>
      <p:sp>
        <p:nvSpPr>
          <p:cNvPr id="576" name="Google Shape;576;p42"/>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3. Trách nhiệm tổ chức thực hiện việc công khai thông tin</a:t>
            </a:r>
            <a:endParaRPr/>
          </a:p>
        </p:txBody>
      </p:sp>
      <p:sp>
        <p:nvSpPr>
          <p:cNvPr id="577" name="Google Shape;577;p42"/>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578" name="Google Shape;578;p42"/>
          <p:cNvPicPr preferRelativeResize="0"/>
          <p:nvPr/>
        </p:nvPicPr>
        <p:blipFill rotWithShape="1">
          <a:blip r:embed="rId4">
            <a:alphaModFix/>
          </a:blip>
          <a:srcRect/>
          <a:stretch/>
        </p:blipFill>
        <p:spPr>
          <a:xfrm>
            <a:off x="-1524000" y="2255837"/>
            <a:ext cx="11966575" cy="421798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584" name="Google Shape;584;p43"/>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585" name="Google Shape;585;p43"/>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586" name="Google Shape;586;p4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3"/>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588" name="Google Shape;588;p43"/>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Nhân dân bàn và quyết định </a:t>
            </a:r>
            <a:r>
              <a:rPr lang="en-US" sz="1800" b="1" i="0" u="none">
                <a:solidFill>
                  <a:srgbClr val="FF0000"/>
                </a:solidFill>
                <a:latin typeface="Arial"/>
                <a:ea typeface="Arial"/>
                <a:cs typeface="Arial"/>
                <a:sym typeface="Arial"/>
              </a:rPr>
              <a:t>(6 nội dung)</a:t>
            </a:r>
            <a:endParaRPr/>
          </a:p>
        </p:txBody>
      </p:sp>
      <p:sp>
        <p:nvSpPr>
          <p:cNvPr id="589" name="Google Shape;589;p43"/>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590" name="Google Shape;590;p43"/>
          <p:cNvPicPr preferRelativeResize="0"/>
          <p:nvPr/>
        </p:nvPicPr>
        <p:blipFill rotWithShape="1">
          <a:blip r:embed="rId4">
            <a:alphaModFix/>
          </a:blip>
          <a:srcRect/>
          <a:stretch/>
        </p:blipFill>
        <p:spPr>
          <a:xfrm>
            <a:off x="-1524000" y="2255837"/>
            <a:ext cx="11966575" cy="421798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596" name="Google Shape;596;p44"/>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597" name="Google Shape;597;p44"/>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598" name="Google Shape;598;p4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4"/>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600" name="Google Shape;600;p44"/>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Nhân dân bàn và quyết định </a:t>
            </a:r>
            <a:r>
              <a:rPr lang="en-US" sz="1800" b="1" i="0" u="none">
                <a:solidFill>
                  <a:srgbClr val="FF0000"/>
                </a:solidFill>
                <a:latin typeface="Arial"/>
                <a:ea typeface="Arial"/>
                <a:cs typeface="Arial"/>
                <a:sym typeface="Arial"/>
              </a:rPr>
              <a:t>(6 nội dung)</a:t>
            </a:r>
            <a:endParaRPr/>
          </a:p>
        </p:txBody>
      </p:sp>
      <p:sp>
        <p:nvSpPr>
          <p:cNvPr id="601" name="Google Shape;601;p44"/>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602" name="Google Shape;602;p44"/>
          <p:cNvPicPr preferRelativeResize="0"/>
          <p:nvPr/>
        </p:nvPicPr>
        <p:blipFill rotWithShape="1">
          <a:blip r:embed="rId4">
            <a:alphaModFix/>
          </a:blip>
          <a:srcRect/>
          <a:stretch/>
        </p:blipFill>
        <p:spPr>
          <a:xfrm>
            <a:off x="-871537" y="2066925"/>
            <a:ext cx="7546975" cy="4546600"/>
          </a:xfrm>
          <a:prstGeom prst="rect">
            <a:avLst/>
          </a:prstGeom>
          <a:noFill/>
          <a:ln>
            <a:noFill/>
          </a:ln>
        </p:spPr>
      </p:pic>
      <p:pic>
        <p:nvPicPr>
          <p:cNvPr id="603" name="Google Shape;603;p44" descr="Công dân &gt; Trang Chủ"/>
          <p:cNvPicPr preferRelativeResize="0"/>
          <p:nvPr/>
        </p:nvPicPr>
        <p:blipFill rotWithShape="1">
          <a:blip r:embed="rId5">
            <a:alphaModFix/>
          </a:blip>
          <a:srcRect/>
          <a:stretch/>
        </p:blipFill>
        <p:spPr>
          <a:xfrm>
            <a:off x="5921375" y="2151062"/>
            <a:ext cx="3206750" cy="1797050"/>
          </a:xfrm>
          <a:prstGeom prst="rect">
            <a:avLst/>
          </a:prstGeom>
          <a:noFill/>
          <a:ln>
            <a:noFill/>
          </a:ln>
        </p:spPr>
      </p:pic>
      <p:pic>
        <p:nvPicPr>
          <p:cNvPr id="604" name="Google Shape;604;p44" descr="Ngày Hội Bầu Cử Trưởng Thôn, Bản, Khu Phố Diễn Ra Thành Công Ở Quảng Ninh |  Tin Tức 24h | ANTV - YouTube"/>
          <p:cNvPicPr preferRelativeResize="0"/>
          <p:nvPr/>
        </p:nvPicPr>
        <p:blipFill rotWithShape="1">
          <a:blip r:embed="rId6">
            <a:alphaModFix/>
          </a:blip>
          <a:srcRect/>
          <a:stretch/>
        </p:blipFill>
        <p:spPr>
          <a:xfrm>
            <a:off x="5921375" y="4295775"/>
            <a:ext cx="3160712" cy="17700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610" name="Google Shape;610;p45"/>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611" name="Google Shape;611;p45"/>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612" name="Google Shape;612;p45"/>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5"/>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614" name="Google Shape;614;p45"/>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2. Đề xuất nội dung để Nhân dân bàn và quyết định</a:t>
            </a:r>
            <a:endParaRPr/>
          </a:p>
        </p:txBody>
      </p:sp>
      <p:sp>
        <p:nvSpPr>
          <p:cNvPr id="615" name="Google Shape;615;p45"/>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616" name="Google Shape;616;p45"/>
          <p:cNvSpPr txBox="1"/>
          <p:nvPr/>
        </p:nvSpPr>
        <p:spPr>
          <a:xfrm>
            <a:off x="-4762" y="2127250"/>
            <a:ext cx="8912225" cy="22621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A0AFF"/>
              </a:buClr>
              <a:buSzPts val="2000"/>
              <a:buFont typeface="Arial"/>
              <a:buNone/>
            </a:pPr>
            <a:r>
              <a:rPr lang="en-US" sz="2000" b="0" i="0" u="none">
                <a:solidFill>
                  <a:srgbClr val="0A0AFF"/>
                </a:solidFill>
                <a:latin typeface="Arial"/>
                <a:ea typeface="Arial"/>
                <a:cs typeface="Arial"/>
                <a:sym typeface="Arial"/>
              </a:rPr>
              <a:t>1. Đối với các nội dung có phạm vi thực hiện </a:t>
            </a:r>
            <a:r>
              <a:rPr lang="en-US" sz="2000" b="0" i="0" u="none">
                <a:solidFill>
                  <a:srgbClr val="FF0000"/>
                </a:solidFill>
                <a:latin typeface="Arial"/>
                <a:ea typeface="Arial"/>
                <a:cs typeface="Arial"/>
                <a:sym typeface="Arial"/>
              </a:rPr>
              <a:t>trong địa bàn cấp xã</a:t>
            </a:r>
            <a:r>
              <a:rPr lang="en-US" sz="2000" b="0" i="0" u="none">
                <a:solidFill>
                  <a:srgbClr val="000000"/>
                </a:solidFill>
                <a:latin typeface="Arial"/>
                <a:ea typeface="Arial"/>
                <a:cs typeface="Arial"/>
                <a:sym typeface="Arial"/>
              </a:rPr>
              <a:t>, Chủ tịch Ủy ban nhân dân cấp xã sau khi thống nhất với Chủ tịch Ủy ban Mặt trận Tổ quốc Việt Nam cùng cấp quyết định nội dung, lựa chọn hình thức và chỉ đạo, hướng dẫn Trưởng thôn, Tổ trưởng tổ dân phố tổ chức để Nhân dân bàn và quyết định.</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sp>
        <p:nvSpPr>
          <p:cNvPr id="617" name="Google Shape;617;p45"/>
          <p:cNvSpPr txBox="1"/>
          <p:nvPr/>
        </p:nvSpPr>
        <p:spPr>
          <a:xfrm>
            <a:off x="12700" y="4054475"/>
            <a:ext cx="4613275" cy="2247900"/>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2. </a:t>
            </a:r>
            <a:r>
              <a:rPr lang="en-US" sz="2000" b="1" i="0" u="none">
                <a:solidFill>
                  <a:srgbClr val="0A0AFF"/>
                </a:solidFill>
                <a:latin typeface="Arial"/>
                <a:ea typeface="Arial"/>
                <a:cs typeface="Arial"/>
                <a:sym typeface="Arial"/>
              </a:rPr>
              <a:t>Đối với các nội dung chỉ có phạm vi thực hiện </a:t>
            </a:r>
            <a:r>
              <a:rPr lang="en-US" sz="2000" b="1" i="0" u="none">
                <a:solidFill>
                  <a:srgbClr val="FF0000"/>
                </a:solidFill>
                <a:latin typeface="Arial"/>
                <a:ea typeface="Arial"/>
                <a:cs typeface="Arial"/>
                <a:sym typeface="Arial"/>
              </a:rPr>
              <a:t>trong thôn, tổ dân phố</a:t>
            </a:r>
            <a:r>
              <a:rPr lang="en-US" sz="2000" b="0" i="0" u="none">
                <a:solidFill>
                  <a:srgbClr val="000000"/>
                </a:solidFill>
                <a:latin typeface="Arial"/>
                <a:ea typeface="Arial"/>
                <a:cs typeface="Arial"/>
                <a:sym typeface="Arial"/>
              </a:rPr>
              <a:t>, Trưởng thôn, Tổ trưởng tổ dân phố sau khi thống nhất với Trưởng ban công tác Mặt trận ở thôn, tổ dân phố đề xuất nội dung để cộng đồng dân cư bàn và quyết định.</a:t>
            </a:r>
            <a:endParaRPr/>
          </a:p>
        </p:txBody>
      </p:sp>
      <p:pic>
        <p:nvPicPr>
          <p:cNvPr id="618" name="Google Shape;618;p45" descr="Trong việc thực hiện dân chủ ở cơ sở, người lao động có những hình thức"/>
          <p:cNvPicPr preferRelativeResize="0"/>
          <p:nvPr/>
        </p:nvPicPr>
        <p:blipFill rotWithShape="1">
          <a:blip r:embed="rId4">
            <a:alphaModFix/>
          </a:blip>
          <a:srcRect/>
          <a:stretch/>
        </p:blipFill>
        <p:spPr>
          <a:xfrm>
            <a:off x="4867275" y="3581400"/>
            <a:ext cx="4029075" cy="268128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624" name="Google Shape;624;p46"/>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625" name="Google Shape;625;p46"/>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626" name="Google Shape;626;p4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6"/>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628" name="Google Shape;628;p46"/>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2. Đề xuất nội dung để Nhân dân bàn và quyết định</a:t>
            </a:r>
            <a:endParaRPr/>
          </a:p>
        </p:txBody>
      </p:sp>
      <p:sp>
        <p:nvSpPr>
          <p:cNvPr id="629" name="Google Shape;629;p46"/>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630" name="Google Shape;630;p46"/>
          <p:cNvSpPr txBox="1"/>
          <p:nvPr/>
        </p:nvSpPr>
        <p:spPr>
          <a:xfrm>
            <a:off x="-4762" y="2127250"/>
            <a:ext cx="8912225" cy="32464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a:solidFill>
                  <a:srgbClr val="000000"/>
                </a:solidFill>
                <a:latin typeface="Arial"/>
                <a:ea typeface="Arial"/>
                <a:cs typeface="Arial"/>
                <a:sym typeface="Arial"/>
              </a:rPr>
              <a:t>3. Công dân cư trú tại thôn, tổ dân phố có sáng kiến đề xuất về nội dung NHÂN DÂN BÀN VÀ QUYẾT ĐỊNH và </a:t>
            </a:r>
            <a:r>
              <a:rPr lang="en-US" sz="2400" b="1" i="0" u="none">
                <a:solidFill>
                  <a:srgbClr val="FF0000"/>
                </a:solidFill>
                <a:latin typeface="Arial"/>
                <a:ea typeface="Arial"/>
                <a:cs typeface="Arial"/>
                <a:sym typeface="Arial"/>
              </a:rPr>
              <a:t>được ít nhất là 10% </a:t>
            </a:r>
            <a:r>
              <a:rPr lang="en-US" sz="2400" b="0" i="0" u="none">
                <a:solidFill>
                  <a:srgbClr val="000000"/>
                </a:solidFill>
                <a:latin typeface="Arial"/>
                <a:ea typeface="Arial"/>
                <a:cs typeface="Arial"/>
                <a:sym typeface="Arial"/>
              </a:rPr>
              <a:t>tổng số hộ gia đình tại thôn, tổ dân phố đồng thuận thì gửi đề xuất đến Trưởng thôn, Tổ trưởng tổ dân phố để đưa ra cộng đồng dân cư bàn và quyết định nếu không trái với quy định của pháp luật, phù hợp với thuần phong, mỹ tục và đạo đức xã hội.</a:t>
            </a:r>
            <a:endParaRPr/>
          </a:p>
          <a:p>
            <a:pPr marL="0" marR="0" lvl="0" indent="0" algn="l" rtl="0">
              <a:lnSpc>
                <a:spcPct val="100000"/>
              </a:lnSpc>
              <a:spcBef>
                <a:spcPts val="60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sp>
        <p:nvSpPr>
          <p:cNvPr id="631" name="Google Shape;631;p46"/>
          <p:cNvSpPr txBox="1"/>
          <p:nvPr/>
        </p:nvSpPr>
        <p:spPr>
          <a:xfrm>
            <a:off x="127000" y="4691062"/>
            <a:ext cx="8912225" cy="1631950"/>
          </a:xfrm>
          <a:prstGeom prst="rect">
            <a:avLst/>
          </a:prstGeom>
          <a:solidFill>
            <a:srgbClr val="DAF1D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Trường hợp sáng kiến của công dân </a:t>
            </a:r>
            <a:r>
              <a:rPr lang="en-US" sz="2000" b="1" i="0" u="none">
                <a:solidFill>
                  <a:srgbClr val="FF0000"/>
                </a:solidFill>
                <a:latin typeface="Arial"/>
                <a:ea typeface="Arial"/>
                <a:cs typeface="Arial"/>
                <a:sym typeface="Arial"/>
              </a:rPr>
              <a:t>chưa có đủ 10% </a:t>
            </a:r>
            <a:r>
              <a:rPr lang="en-US" sz="2000" b="0" i="0" u="none">
                <a:solidFill>
                  <a:srgbClr val="000000"/>
                </a:solidFill>
                <a:latin typeface="Arial"/>
                <a:ea typeface="Arial"/>
                <a:cs typeface="Arial"/>
                <a:sym typeface="Arial"/>
              </a:rPr>
              <a:t>tổng số hộ gia đình ở thôn, tổ dân phố đồng thuận nhưng xét thấy </a:t>
            </a:r>
            <a:r>
              <a:rPr lang="en-US" sz="2000" b="1" i="0" u="none">
                <a:solidFill>
                  <a:srgbClr val="FF0000"/>
                </a:solidFill>
                <a:latin typeface="Arial"/>
                <a:ea typeface="Arial"/>
                <a:cs typeface="Arial"/>
                <a:sym typeface="Arial"/>
              </a:rPr>
              <a:t>có thể mang lại lợi ích cho cộng đồng dân cư </a:t>
            </a:r>
            <a:r>
              <a:rPr lang="en-US" sz="2000" b="0" i="0" u="none">
                <a:solidFill>
                  <a:srgbClr val="000000"/>
                </a:solidFill>
                <a:latin typeface="Arial"/>
                <a:ea typeface="Arial"/>
                <a:cs typeface="Arial"/>
                <a:sym typeface="Arial"/>
              </a:rPr>
              <a:t>và được Ban công tác Mặt trận ở thôn, tổ dân phố tán thành thì Trưởng thôn, Tổ trưởng tổ dân phố đưa ra để cộng đồng dân cư bàn và quyết định.</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637" name="Google Shape;637;p4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638" name="Google Shape;638;p47"/>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639" name="Google Shape;639;p4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7"/>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641" name="Google Shape;641;p47"/>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3. Hình thức Nhân dân bàn và quyết định</a:t>
            </a:r>
            <a:endParaRPr/>
          </a:p>
        </p:txBody>
      </p:sp>
      <p:sp>
        <p:nvSpPr>
          <p:cNvPr id="642" name="Google Shape;642;p47"/>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643" name="Google Shape;643;p47"/>
          <p:cNvSpPr txBox="1"/>
          <p:nvPr/>
        </p:nvSpPr>
        <p:spPr>
          <a:xfrm>
            <a:off x="9525" y="2160587"/>
            <a:ext cx="9105900" cy="1016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Tùy theo nội dung được đề xuất, Chủ tịch Ủy ban nhân dân cấp xã, Trưởng thôn, Tổ trưởng tổ dân phố tổ chức để Nhân dân ở thôn, tổ dân phố bàn và quyết </a:t>
            </a:r>
            <a:r>
              <a:rPr lang="en-US" sz="2000" b="1" i="0" u="none">
                <a:solidFill>
                  <a:srgbClr val="000000"/>
                </a:solidFill>
                <a:latin typeface="Arial"/>
                <a:ea typeface="Arial"/>
                <a:cs typeface="Arial"/>
                <a:sym typeface="Arial"/>
              </a:rPr>
              <a:t>định bằng một trong các hình thức sau đây</a:t>
            </a:r>
            <a:endParaRPr/>
          </a:p>
        </p:txBody>
      </p:sp>
      <p:pic>
        <p:nvPicPr>
          <p:cNvPr id="644" name="Google Shape;644;p47"/>
          <p:cNvPicPr preferRelativeResize="0"/>
          <p:nvPr/>
        </p:nvPicPr>
        <p:blipFill rotWithShape="1">
          <a:blip r:embed="rId4">
            <a:alphaModFix/>
          </a:blip>
          <a:srcRect/>
          <a:stretch/>
        </p:blipFill>
        <p:spPr>
          <a:xfrm>
            <a:off x="-871537" y="3206750"/>
            <a:ext cx="7546975" cy="3395662"/>
          </a:xfrm>
          <a:prstGeom prst="rect">
            <a:avLst/>
          </a:prstGeom>
          <a:noFill/>
          <a:ln>
            <a:noFill/>
          </a:ln>
        </p:spPr>
      </p:pic>
      <p:pic>
        <p:nvPicPr>
          <p:cNvPr id="645" name="Google Shape;645;p47" descr="6 nội dung Nhân dân bàn và quyết định, hiệu lực của quyết định của cộng  đồng dân cư"/>
          <p:cNvPicPr preferRelativeResize="0"/>
          <p:nvPr/>
        </p:nvPicPr>
        <p:blipFill rotWithShape="1">
          <a:blip r:embed="rId5">
            <a:alphaModFix/>
          </a:blip>
          <a:srcRect/>
          <a:stretch/>
        </p:blipFill>
        <p:spPr>
          <a:xfrm>
            <a:off x="5867400" y="3198812"/>
            <a:ext cx="3059112" cy="1489075"/>
          </a:xfrm>
          <a:prstGeom prst="rect">
            <a:avLst/>
          </a:prstGeom>
          <a:noFill/>
          <a:ln>
            <a:noFill/>
          </a:ln>
        </p:spPr>
      </p:pic>
      <p:pic>
        <p:nvPicPr>
          <p:cNvPr id="646" name="Google Shape;646;p47" descr="Làm khảo sát trực tuyến"/>
          <p:cNvPicPr preferRelativeResize="0"/>
          <p:nvPr/>
        </p:nvPicPr>
        <p:blipFill rotWithShape="1">
          <a:blip r:embed="rId6">
            <a:alphaModFix/>
          </a:blip>
          <a:srcRect/>
          <a:stretch/>
        </p:blipFill>
        <p:spPr>
          <a:xfrm>
            <a:off x="5867400" y="4711700"/>
            <a:ext cx="3059112" cy="1743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652" name="Google Shape;652;p48"/>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653" name="Google Shape;653;p48"/>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654" name="Google Shape;654;p48"/>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656" name="Google Shape;656;p48"/>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4. Quyết định của cộng đồng dân cư</a:t>
            </a:r>
            <a:endParaRPr/>
          </a:p>
        </p:txBody>
      </p:sp>
      <p:sp>
        <p:nvSpPr>
          <p:cNvPr id="657" name="Google Shape;657;p48"/>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658" name="Google Shape;658;p48"/>
          <p:cNvSpPr txBox="1"/>
          <p:nvPr/>
        </p:nvSpPr>
        <p:spPr>
          <a:xfrm>
            <a:off x="9525" y="2160587"/>
            <a:ext cx="9105900" cy="29384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1. Quyết định của cộng đồng dân cư </a:t>
            </a:r>
            <a:r>
              <a:rPr lang="en-US" sz="2000" b="1" i="0" u="none">
                <a:solidFill>
                  <a:srgbClr val="FF0000"/>
                </a:solidFill>
                <a:latin typeface="Arial"/>
                <a:ea typeface="Arial"/>
                <a:cs typeface="Arial"/>
                <a:sym typeface="Arial"/>
              </a:rPr>
              <a:t>được thể hiện bằng văn bản </a:t>
            </a:r>
            <a:r>
              <a:rPr lang="en-US" sz="2000" b="0" i="0" u="none">
                <a:solidFill>
                  <a:srgbClr val="000000"/>
                </a:solidFill>
                <a:latin typeface="Arial"/>
                <a:ea typeface="Arial"/>
                <a:cs typeface="Arial"/>
                <a:sym typeface="Arial"/>
              </a:rPr>
              <a:t>dưới hình thức nghị quyết, biên bản cuộc họp, bản ghi nhớ, bản thỏa thuận của cộng đồng dân cư. Trường hợp pháp luật không quy định cụ thể về hình thức văn bản thì Trưởng thôn, Tổ trưởng tổ dân phố lựa chọn hình thức văn bản của cộng đồng dân cư phù hợp với nội dung quyết định và phong tục, tập quán, điều kiện thực tế của cộng đồng dân cư sau khi thống nhất với Trưởng ban công tác Mặt trận ở thôn, tổ dân phố.</a:t>
            </a:r>
            <a:endParaRPr/>
          </a:p>
          <a:p>
            <a:pPr marL="0" marR="0" lvl="0" indent="0" algn="l" rtl="0">
              <a:lnSpc>
                <a:spcPct val="100000"/>
              </a:lnSpc>
              <a:spcBef>
                <a:spcPts val="60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659" name="Google Shape;659;p48" descr="Thực trạng khảo sát trực tuyến hiện nay – khaosatthitruong"/>
          <p:cNvPicPr preferRelativeResize="0"/>
          <p:nvPr/>
        </p:nvPicPr>
        <p:blipFill rotWithShape="1">
          <a:blip r:embed="rId4">
            <a:alphaModFix/>
          </a:blip>
          <a:srcRect/>
          <a:stretch/>
        </p:blipFill>
        <p:spPr>
          <a:xfrm>
            <a:off x="152400" y="4389437"/>
            <a:ext cx="4114800" cy="2055812"/>
          </a:xfrm>
          <a:prstGeom prst="rect">
            <a:avLst/>
          </a:prstGeom>
          <a:noFill/>
          <a:ln>
            <a:noFill/>
          </a:ln>
        </p:spPr>
      </p:pic>
      <p:pic>
        <p:nvPicPr>
          <p:cNvPr id="660" name="Google Shape;660;p48" descr="Làm khảo sát trực tuyến kiếm tiền là như thế nào?"/>
          <p:cNvPicPr preferRelativeResize="0"/>
          <p:nvPr/>
        </p:nvPicPr>
        <p:blipFill rotWithShape="1">
          <a:blip r:embed="rId5">
            <a:alphaModFix/>
          </a:blip>
          <a:srcRect/>
          <a:stretch/>
        </p:blipFill>
        <p:spPr>
          <a:xfrm>
            <a:off x="4845050" y="4341812"/>
            <a:ext cx="3757612" cy="205581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666" name="Google Shape;666;p4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667" name="Google Shape;667;p49"/>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668" name="Google Shape;668;p4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9"/>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670" name="Google Shape;670;p49"/>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4. Quyết định của cộng đồng dân cư</a:t>
            </a:r>
            <a:endParaRPr/>
          </a:p>
        </p:txBody>
      </p:sp>
      <p:sp>
        <p:nvSpPr>
          <p:cNvPr id="671" name="Google Shape;671;p49"/>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672" name="Google Shape;672;p49"/>
          <p:cNvSpPr txBox="1"/>
          <p:nvPr/>
        </p:nvSpPr>
        <p:spPr>
          <a:xfrm>
            <a:off x="9525" y="2160587"/>
            <a:ext cx="9105900" cy="109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0" i="0" u="none">
                <a:solidFill>
                  <a:srgbClr val="FF0000"/>
                </a:solidFill>
                <a:latin typeface="Arial"/>
                <a:ea typeface="Arial"/>
                <a:cs typeface="Arial"/>
                <a:sym typeface="Arial"/>
              </a:rPr>
              <a:t>2. Quyết định của cộng đồng dân cư gồm các nội dung chủ yếu sau đây:</a:t>
            </a:r>
            <a:endParaRPr/>
          </a:p>
          <a:p>
            <a:pPr marL="0" marR="0" lvl="0" indent="0" algn="l" rtl="0">
              <a:lnSpc>
                <a:spcPct val="100000"/>
              </a:lnSpc>
              <a:spcBef>
                <a:spcPts val="60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673" name="Google Shape;673;p49"/>
          <p:cNvSpPr txBox="1"/>
          <p:nvPr/>
        </p:nvSpPr>
        <p:spPr>
          <a:xfrm>
            <a:off x="125412" y="2638425"/>
            <a:ext cx="8810625" cy="378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a) Thời gian cộng đồng dân cư bàn và quyết định;</a:t>
            </a:r>
            <a:endParaRPr/>
          </a:p>
          <a:p>
            <a:pPr marL="0" marR="0" lvl="0" indent="0" algn="l" rtl="0">
              <a:lnSpc>
                <a:spcPct val="100000"/>
              </a:lnSpc>
              <a:spcBef>
                <a:spcPts val="120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b) Tổng số hộ gia đình thuộc cộng đồng dân cư; số người đại diện hộ gia đình có mặt; số hộ gia đình không có người đại diện tham dự;</a:t>
            </a:r>
            <a:endParaRPr/>
          </a:p>
          <a:p>
            <a:pPr marL="0" marR="0" lvl="0" indent="0" algn="l" rtl="0">
              <a:lnSpc>
                <a:spcPct val="100000"/>
              </a:lnSpc>
              <a:spcBef>
                <a:spcPts val="1200"/>
              </a:spcBef>
              <a:spcAft>
                <a:spcPts val="0"/>
              </a:spcAft>
              <a:buClr>
                <a:srgbClr val="0A0AFF"/>
              </a:buClr>
              <a:buSzPts val="1800"/>
              <a:buFont typeface="Arial"/>
              <a:buNone/>
            </a:pPr>
            <a:r>
              <a:rPr lang="en-US" sz="1800" b="0" i="0" u="none">
                <a:solidFill>
                  <a:srgbClr val="0A0AFF"/>
                </a:solidFill>
                <a:latin typeface="Arial"/>
                <a:ea typeface="Arial"/>
                <a:cs typeface="Arial"/>
                <a:sym typeface="Arial"/>
              </a:rPr>
              <a:t>c) Nội dung cộng đồng dân cư bàn;</a:t>
            </a:r>
            <a:endParaRPr/>
          </a:p>
          <a:p>
            <a:pPr marL="0" marR="0" lvl="0" indent="0" algn="l" rtl="0">
              <a:lnSpc>
                <a:spcPct val="100000"/>
              </a:lnSpc>
              <a:spcBef>
                <a:spcPts val="120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d) Hình thức cộng đồng dân cư quyết định;</a:t>
            </a:r>
            <a:endParaRPr/>
          </a:p>
          <a:p>
            <a:pPr marL="0" marR="0" lvl="0" indent="0" algn="l" rtl="0">
              <a:lnSpc>
                <a:spcPct val="100000"/>
              </a:lnSpc>
              <a:spcBef>
                <a:spcPts val="1200"/>
              </a:spcBef>
              <a:spcAft>
                <a:spcPts val="0"/>
              </a:spcAft>
              <a:buClr>
                <a:srgbClr val="0A0AFF"/>
              </a:buClr>
              <a:buSzPts val="1800"/>
              <a:buFont typeface="Arial"/>
              <a:buNone/>
            </a:pPr>
            <a:r>
              <a:rPr lang="en-US" sz="1800" b="0" i="0" u="none">
                <a:solidFill>
                  <a:srgbClr val="0A0AFF"/>
                </a:solidFill>
                <a:latin typeface="Arial"/>
                <a:ea typeface="Arial"/>
                <a:cs typeface="Arial"/>
                <a:sym typeface="Arial"/>
              </a:rPr>
              <a:t>đ) Kết quả biểu quyết tại cuộc họp hoặc tổng hợp phiếu lấy ý kiến, kết quả biểu quyết trực tuyến của hộ gia đình;</a:t>
            </a:r>
            <a:endParaRPr/>
          </a:p>
          <a:p>
            <a:pPr marL="0" marR="0" lvl="0" indent="0" algn="l" rtl="0">
              <a:lnSpc>
                <a:spcPct val="100000"/>
              </a:lnSpc>
              <a:spcBef>
                <a:spcPts val="120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e) Nội dung quyết định của cộng đồng dân cư;</a:t>
            </a:r>
            <a:endParaRPr/>
          </a:p>
          <a:p>
            <a:pPr marL="0" marR="0" lvl="0" indent="0" algn="l" rtl="0">
              <a:lnSpc>
                <a:spcPct val="100000"/>
              </a:lnSpc>
              <a:spcBef>
                <a:spcPts val="120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g) Chữ ký của Trưởng thôn, Tổ trưởng tổ dân phố, Trưởng ban công tác Mặt trận ở thôn, tổ dân phố và </a:t>
            </a:r>
            <a:r>
              <a:rPr lang="en-US" sz="1800" b="0" i="0" u="none">
                <a:solidFill>
                  <a:srgbClr val="0A0AFF"/>
                </a:solidFill>
                <a:latin typeface="Arial"/>
                <a:ea typeface="Arial"/>
                <a:cs typeface="Arial"/>
                <a:sym typeface="Arial"/>
              </a:rPr>
              <a:t>02 đại diện của các hộ gia đình.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txBox="1"/>
          <p:nvPr/>
        </p:nvSpPr>
        <p:spPr>
          <a:xfrm>
            <a:off x="0" y="38100"/>
            <a:ext cx="912971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Phần 1. Sự cần thiết ban hành </a:t>
            </a:r>
            <a:endParaRPr/>
          </a:p>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Luật  Thực hiện dân chủ ở cơ sở năm 2022</a:t>
            </a:r>
            <a:endParaRPr/>
          </a:p>
        </p:txBody>
      </p:sp>
      <p:sp>
        <p:nvSpPr>
          <p:cNvPr id="164" name="Google Shape;164;p5"/>
          <p:cNvSpPr txBox="1"/>
          <p:nvPr/>
        </p:nvSpPr>
        <p:spPr>
          <a:xfrm>
            <a:off x="228600" y="1290637"/>
            <a:ext cx="4343400" cy="52625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400"/>
              <a:buFont typeface="Arial"/>
              <a:buNone/>
            </a:pPr>
            <a:r>
              <a:rPr lang="en-US" sz="2400" b="1" i="0" u="none">
                <a:solidFill>
                  <a:srgbClr val="FF0000"/>
                </a:solidFill>
                <a:latin typeface="Arial"/>
                <a:ea typeface="Arial"/>
                <a:cs typeface="Arial"/>
                <a:sym typeface="Arial"/>
              </a:rPr>
              <a:t>Kết quả thực hiện dân chủ ở xã, phường, thị trấn </a:t>
            </a:r>
            <a:r>
              <a:rPr lang="en-US" sz="2400" b="0" i="0" u="none">
                <a:solidFill>
                  <a:schemeClr val="dk1"/>
                </a:solidFill>
                <a:latin typeface="Arial"/>
                <a:ea typeface="Arial"/>
                <a:cs typeface="Arial"/>
                <a:sym typeface="Arial"/>
              </a:rPr>
              <a:t>đã góp phần xây dựng môi trường chính trị </a:t>
            </a:r>
            <a:r>
              <a:rPr lang="en-US" sz="2400" b="0" i="0" u="none">
                <a:solidFill>
                  <a:srgbClr val="FF0000"/>
                </a:solidFill>
                <a:latin typeface="Arial"/>
                <a:ea typeface="Arial"/>
                <a:cs typeface="Arial"/>
                <a:sym typeface="Arial"/>
              </a:rPr>
              <a:t>dân chủ, cởi mở</a:t>
            </a:r>
            <a:r>
              <a:rPr lang="en-US" sz="2400" b="0" i="0" u="none">
                <a:solidFill>
                  <a:schemeClr val="dk1"/>
                </a:solidFill>
                <a:latin typeface="Arial"/>
                <a:ea typeface="Arial"/>
                <a:cs typeface="Arial"/>
                <a:sym typeface="Arial"/>
              </a:rPr>
              <a:t>, thực hiện tốt hơn quyền làm chủ của Nhân dân, </a:t>
            </a:r>
            <a:r>
              <a:rPr lang="en-US" sz="2400" b="0" i="0" u="none">
                <a:solidFill>
                  <a:srgbClr val="FF0000"/>
                </a:solidFill>
                <a:latin typeface="Arial"/>
                <a:ea typeface="Arial"/>
                <a:cs typeface="Arial"/>
                <a:sym typeface="Arial"/>
              </a:rPr>
              <a:t>củng cố niềm tin</a:t>
            </a:r>
            <a:r>
              <a:rPr lang="en-US" sz="2400" b="0" i="0" u="none">
                <a:solidFill>
                  <a:schemeClr val="dk1"/>
                </a:solidFill>
                <a:latin typeface="Arial"/>
                <a:ea typeface="Arial"/>
                <a:cs typeface="Arial"/>
                <a:sym typeface="Arial"/>
              </a:rPr>
              <a:t> của Nhân dân vào Đảng, Nhà nước và chế độ, tạo động lực thúc đẩy việc thực hiện các nhiệm vụ phát triển kinh tế, văn hóa, xã hội, an ninh, quốc phòng ở mỗi địa phương và trên phạm vi cả nước</a:t>
            </a:r>
            <a:endParaRPr/>
          </a:p>
        </p:txBody>
      </p:sp>
      <p:sp>
        <p:nvSpPr>
          <p:cNvPr id="165" name="Google Shape;165;p5"/>
          <p:cNvSpPr txBox="1"/>
          <p:nvPr/>
        </p:nvSpPr>
        <p:spPr>
          <a:xfrm>
            <a:off x="3048000" y="920750"/>
            <a:ext cx="242887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1. Kết quả đạt được</a:t>
            </a:r>
            <a:endParaRPr/>
          </a:p>
        </p:txBody>
      </p:sp>
      <p:pic>
        <p:nvPicPr>
          <p:cNvPr id="166" name="Google Shape;166;p5" descr="Thực hiện dân chủ ở xã, phường, thị trấn"/>
          <p:cNvPicPr preferRelativeResize="0"/>
          <p:nvPr/>
        </p:nvPicPr>
        <p:blipFill rotWithShape="1">
          <a:blip r:embed="rId3">
            <a:alphaModFix/>
          </a:blip>
          <a:srcRect/>
          <a:stretch/>
        </p:blipFill>
        <p:spPr>
          <a:xfrm>
            <a:off x="4729162" y="1444625"/>
            <a:ext cx="4343400" cy="2817812"/>
          </a:xfrm>
          <a:prstGeom prst="rect">
            <a:avLst/>
          </a:prstGeom>
          <a:noFill/>
          <a:ln>
            <a:noFill/>
          </a:ln>
        </p:spPr>
      </p:pic>
      <p:pic>
        <p:nvPicPr>
          <p:cNvPr id="167" name="Google Shape;167;p5" descr="Thực hiện dân chủ ở xã, phường, thị trấn"/>
          <p:cNvPicPr preferRelativeResize="0"/>
          <p:nvPr/>
        </p:nvPicPr>
        <p:blipFill rotWithShape="1">
          <a:blip r:embed="rId4">
            <a:alphaModFix/>
          </a:blip>
          <a:srcRect/>
          <a:stretch/>
        </p:blipFill>
        <p:spPr>
          <a:xfrm>
            <a:off x="4729162" y="4262437"/>
            <a:ext cx="4343400" cy="2214562"/>
          </a:xfrm>
          <a:prstGeom prst="rect">
            <a:avLst/>
          </a:prstGeom>
          <a:noFill/>
          <a:ln>
            <a:noFill/>
          </a:ln>
        </p:spPr>
      </p:pic>
      <p:sp>
        <p:nvSpPr>
          <p:cNvPr id="168" name="Google Shape;168;p5"/>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679" name="Google Shape;679;p50"/>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680" name="Google Shape;680;p50"/>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681" name="Google Shape;681;p5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0"/>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683" name="Google Shape;683;p50"/>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 Hiệu lực của quyết định của cộng đồng dân cư</a:t>
            </a:r>
            <a:endParaRPr/>
          </a:p>
        </p:txBody>
      </p:sp>
      <p:sp>
        <p:nvSpPr>
          <p:cNvPr id="684" name="Google Shape;684;p50"/>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685" name="Google Shape;685;p50"/>
          <p:cNvSpPr txBox="1"/>
          <p:nvPr/>
        </p:nvSpPr>
        <p:spPr>
          <a:xfrm>
            <a:off x="57150" y="2293937"/>
            <a:ext cx="8810625" cy="22621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1. Quyết định của cộng đồng dân cư về nội dung quy định tại khoản </a:t>
            </a:r>
            <a:r>
              <a:rPr lang="en-US" sz="2000" b="1" i="0" u="none">
                <a:solidFill>
                  <a:srgbClr val="C00000"/>
                </a:solidFill>
                <a:latin typeface="Arial"/>
                <a:ea typeface="Arial"/>
                <a:cs typeface="Arial"/>
                <a:sym typeface="Arial"/>
              </a:rPr>
              <a:t>1 (Chủ trương, mức đóng góp của nhân dân) </a:t>
            </a:r>
            <a:r>
              <a:rPr lang="en-US" sz="2000" b="0" i="0" u="none">
                <a:solidFill>
                  <a:srgbClr val="000000"/>
                </a:solidFill>
                <a:latin typeface="Arial"/>
                <a:ea typeface="Arial"/>
                <a:cs typeface="Arial"/>
                <a:sym typeface="Arial"/>
              </a:rPr>
              <a:t>và khoản 2 (</a:t>
            </a:r>
            <a:r>
              <a:rPr lang="en-US" sz="2000" b="1" i="0" u="none">
                <a:solidFill>
                  <a:srgbClr val="C00000"/>
                </a:solidFill>
                <a:latin typeface="Arial"/>
                <a:ea typeface="Arial"/>
                <a:cs typeface="Arial"/>
                <a:sym typeface="Arial"/>
              </a:rPr>
              <a:t> Việc thu, chi, quản lý các khoản đóng góp của Nhân dân)</a:t>
            </a:r>
            <a:r>
              <a:rPr lang="en-US" sz="2000" b="0" i="0" u="none">
                <a:solidFill>
                  <a:srgbClr val="000000"/>
                </a:solidFill>
                <a:latin typeface="Arial"/>
                <a:ea typeface="Arial"/>
                <a:cs typeface="Arial"/>
                <a:sym typeface="Arial"/>
              </a:rPr>
              <a:t> Điều 15 của Luật này được thông qua khi </a:t>
            </a:r>
            <a:r>
              <a:rPr lang="en-US" sz="2000" b="1" i="0" u="none">
                <a:solidFill>
                  <a:srgbClr val="0000FF"/>
                </a:solidFill>
                <a:latin typeface="Arial"/>
                <a:ea typeface="Arial"/>
                <a:cs typeface="Arial"/>
                <a:sym typeface="Arial"/>
              </a:rPr>
              <a:t>có từ hai phần ba </a:t>
            </a:r>
            <a:r>
              <a:rPr lang="en-US" sz="2000" b="0" i="0" u="none">
                <a:solidFill>
                  <a:srgbClr val="000000"/>
                </a:solidFill>
                <a:latin typeface="Arial"/>
                <a:ea typeface="Arial"/>
                <a:cs typeface="Arial"/>
                <a:sym typeface="Arial"/>
              </a:rPr>
              <a:t>tổng số đại diện </a:t>
            </a:r>
            <a:r>
              <a:rPr lang="en-US" sz="2000" b="1" i="0" u="none">
                <a:solidFill>
                  <a:srgbClr val="0000FF"/>
                </a:solidFill>
                <a:latin typeface="Arial"/>
                <a:ea typeface="Arial"/>
                <a:cs typeface="Arial"/>
                <a:sym typeface="Arial"/>
              </a:rPr>
              <a:t>hộ gia đình trở lên </a:t>
            </a:r>
            <a:r>
              <a:rPr lang="en-US" sz="2000" b="0" i="0" u="none">
                <a:solidFill>
                  <a:srgbClr val="000000"/>
                </a:solidFill>
                <a:latin typeface="Arial"/>
                <a:ea typeface="Arial"/>
                <a:cs typeface="Arial"/>
                <a:sym typeface="Arial"/>
              </a:rPr>
              <a:t>trong thôn, tổ dân phố tán thành.</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686" name="Google Shape;686;p50" descr="Quảng Nam chấm dứt việc ấn định mức đóng góp của Nhân dân đối với một số  loại Quỹ – Chuyên trang tư vấn pháp luật trực tuyến, tài liệu thi công"/>
          <p:cNvPicPr preferRelativeResize="0"/>
          <p:nvPr/>
        </p:nvPicPr>
        <p:blipFill rotWithShape="1">
          <a:blip r:embed="rId4">
            <a:alphaModFix/>
          </a:blip>
          <a:srcRect/>
          <a:stretch/>
        </p:blipFill>
        <p:spPr>
          <a:xfrm>
            <a:off x="276225" y="4011612"/>
            <a:ext cx="4067175" cy="2447925"/>
          </a:xfrm>
          <a:prstGeom prst="rect">
            <a:avLst/>
          </a:prstGeom>
          <a:noFill/>
          <a:ln>
            <a:noFill/>
          </a:ln>
        </p:spPr>
      </p:pic>
      <p:pic>
        <p:nvPicPr>
          <p:cNvPr id="687" name="Google Shape;687;p50" descr="Chuẩn bị năm học mới: Những khoản thu nào phụ huynh không phải còng lưng  &quot;gánh&quot;?"/>
          <p:cNvPicPr preferRelativeResize="0"/>
          <p:nvPr/>
        </p:nvPicPr>
        <p:blipFill rotWithShape="1">
          <a:blip r:embed="rId5">
            <a:alphaModFix/>
          </a:blip>
          <a:srcRect/>
          <a:stretch/>
        </p:blipFill>
        <p:spPr>
          <a:xfrm>
            <a:off x="4697412" y="4011612"/>
            <a:ext cx="4191000" cy="246538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5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693" name="Google Shape;693;p51"/>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694" name="Google Shape;694;p51"/>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695" name="Google Shape;695;p5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1"/>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697" name="Google Shape;697;p51"/>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 Hiệu lực của quyết định của cộng đồng dân cư</a:t>
            </a:r>
            <a:endParaRPr/>
          </a:p>
        </p:txBody>
      </p:sp>
      <p:sp>
        <p:nvSpPr>
          <p:cNvPr id="698" name="Google Shape;698;p51"/>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699" name="Google Shape;699;p51"/>
          <p:cNvSpPr txBox="1"/>
          <p:nvPr/>
        </p:nvSpPr>
        <p:spPr>
          <a:xfrm>
            <a:off x="57150" y="2293937"/>
            <a:ext cx="8810625" cy="25701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Quyết định của cộng đồng dân cư về nội dung quy định tại khoản </a:t>
            </a:r>
            <a:r>
              <a:rPr lang="en-US" sz="2000" b="1" i="0" u="none">
                <a:solidFill>
                  <a:srgbClr val="C00000"/>
                </a:solidFill>
                <a:latin typeface="Arial"/>
                <a:ea typeface="Arial"/>
                <a:cs typeface="Arial"/>
                <a:sym typeface="Arial"/>
              </a:rPr>
              <a:t>1 (Chủ trương, mức đóng góp của nhân dân) </a:t>
            </a:r>
            <a:r>
              <a:rPr lang="en-US" sz="2000" b="0" i="0" u="none">
                <a:solidFill>
                  <a:srgbClr val="000000"/>
                </a:solidFill>
                <a:latin typeface="Arial"/>
                <a:ea typeface="Arial"/>
                <a:cs typeface="Arial"/>
                <a:sym typeface="Arial"/>
              </a:rPr>
              <a:t>và khoản 2 (</a:t>
            </a:r>
            <a:r>
              <a:rPr lang="en-US" sz="2000" b="1" i="0" u="none">
                <a:solidFill>
                  <a:srgbClr val="C00000"/>
                </a:solidFill>
                <a:latin typeface="Arial"/>
                <a:ea typeface="Arial"/>
                <a:cs typeface="Arial"/>
                <a:sym typeface="Arial"/>
              </a:rPr>
              <a:t> Việc thu, chi, quản lý các khoản đóng góp của Nhân dân) </a:t>
            </a:r>
            <a:r>
              <a:rPr lang="en-US" sz="2000" b="0" i="0" u="none">
                <a:solidFill>
                  <a:srgbClr val="000000"/>
                </a:solidFill>
                <a:latin typeface="Arial"/>
                <a:ea typeface="Arial"/>
                <a:cs typeface="Arial"/>
                <a:sym typeface="Arial"/>
              </a:rPr>
              <a:t>của Luật này có phạm vi thực hiện trong địa bàn cấp xã được thông qua khi có từ hai phần ba </a:t>
            </a:r>
            <a:r>
              <a:rPr lang="en-US" sz="2000" b="1" i="0" u="none">
                <a:solidFill>
                  <a:srgbClr val="0000FF"/>
                </a:solidFill>
                <a:latin typeface="Arial"/>
                <a:ea typeface="Arial"/>
                <a:cs typeface="Arial"/>
                <a:sym typeface="Arial"/>
              </a:rPr>
              <a:t>tổng số thôn, tổ dân phố </a:t>
            </a:r>
            <a:r>
              <a:rPr lang="en-US" sz="2000" b="0" i="0" u="none">
                <a:solidFill>
                  <a:srgbClr val="000000"/>
                </a:solidFill>
                <a:latin typeface="Arial"/>
                <a:ea typeface="Arial"/>
                <a:cs typeface="Arial"/>
                <a:sym typeface="Arial"/>
              </a:rPr>
              <a:t>trở lên tán thành.</a:t>
            </a:r>
            <a:endParaRPr/>
          </a:p>
          <a:p>
            <a:pPr marL="0" marR="0" lvl="0" indent="0" algn="l" rtl="0">
              <a:lnSpc>
                <a:spcPct val="100000"/>
              </a:lnSpc>
              <a:spcBef>
                <a:spcPts val="60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700" name="Google Shape;700;p51" descr="Quảng Nam chấm dứt việc ấn định mức đóng góp của Nhân dân đối với một số  loại Quỹ – Chuyên trang tư vấn pháp luật trực tuyến, tài liệu thi công"/>
          <p:cNvPicPr preferRelativeResize="0"/>
          <p:nvPr/>
        </p:nvPicPr>
        <p:blipFill rotWithShape="1">
          <a:blip r:embed="rId4">
            <a:alphaModFix/>
          </a:blip>
          <a:srcRect/>
          <a:stretch/>
        </p:blipFill>
        <p:spPr>
          <a:xfrm>
            <a:off x="276225" y="4011612"/>
            <a:ext cx="4067175" cy="2447925"/>
          </a:xfrm>
          <a:prstGeom prst="rect">
            <a:avLst/>
          </a:prstGeom>
          <a:noFill/>
          <a:ln>
            <a:noFill/>
          </a:ln>
        </p:spPr>
      </p:pic>
      <p:pic>
        <p:nvPicPr>
          <p:cNvPr id="701" name="Google Shape;701;p51" descr="Chuẩn bị năm học mới: Những khoản thu nào phụ huynh không phải còng lưng  &quot;gánh&quot;?"/>
          <p:cNvPicPr preferRelativeResize="0"/>
          <p:nvPr/>
        </p:nvPicPr>
        <p:blipFill rotWithShape="1">
          <a:blip r:embed="rId5">
            <a:alphaModFix/>
          </a:blip>
          <a:srcRect/>
          <a:stretch/>
        </p:blipFill>
        <p:spPr>
          <a:xfrm>
            <a:off x="4697412" y="4011612"/>
            <a:ext cx="4191000" cy="24653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707" name="Google Shape;707;p52"/>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708" name="Google Shape;708;p52"/>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709" name="Google Shape;709;p5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2"/>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711" name="Google Shape;711;p52"/>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 Hiệu lực của quyết định của cộng đồng dân cư</a:t>
            </a:r>
            <a:endParaRPr/>
          </a:p>
        </p:txBody>
      </p:sp>
      <p:sp>
        <p:nvSpPr>
          <p:cNvPr id="712" name="Google Shape;712;p52"/>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713" name="Google Shape;713;p52"/>
          <p:cNvSpPr txBox="1"/>
          <p:nvPr/>
        </p:nvSpPr>
        <p:spPr>
          <a:xfrm>
            <a:off x="57150" y="2293937"/>
            <a:ext cx="8810625" cy="2570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Quyết định của cộng đồng dân cư về nội dung quy định tại các khoản 3, 4, 5 và 6 Điều 15 của Luật này </a:t>
            </a:r>
            <a:r>
              <a:rPr lang="en-US" sz="2000" b="1" i="0" u="sng">
                <a:solidFill>
                  <a:srgbClr val="0000FF"/>
                </a:solidFill>
                <a:latin typeface="Arial"/>
                <a:ea typeface="Arial"/>
                <a:cs typeface="Arial"/>
                <a:sym typeface="Arial"/>
              </a:rPr>
              <a:t>(hương ước, bầu trưởng thôn, , ban thanh tra nhân dân, công việc tự quản) </a:t>
            </a:r>
            <a:r>
              <a:rPr lang="en-US" sz="2000" b="0" i="0" u="none">
                <a:solidFill>
                  <a:srgbClr val="000000"/>
                </a:solidFill>
                <a:latin typeface="Arial"/>
                <a:ea typeface="Arial"/>
                <a:cs typeface="Arial"/>
                <a:sym typeface="Arial"/>
              </a:rPr>
              <a:t>được thông qua khi có </a:t>
            </a:r>
            <a:r>
              <a:rPr lang="en-US" sz="2000" b="1" i="0" u="none">
                <a:solidFill>
                  <a:srgbClr val="000000"/>
                </a:solidFill>
                <a:latin typeface="Arial"/>
                <a:ea typeface="Arial"/>
                <a:cs typeface="Arial"/>
                <a:sym typeface="Arial"/>
              </a:rPr>
              <a:t>trên 50% </a:t>
            </a:r>
            <a:r>
              <a:rPr lang="en-US" sz="2000" b="0" i="0" u="none">
                <a:solidFill>
                  <a:srgbClr val="000000"/>
                </a:solidFill>
                <a:latin typeface="Arial"/>
                <a:ea typeface="Arial"/>
                <a:cs typeface="Arial"/>
                <a:sym typeface="Arial"/>
              </a:rPr>
              <a:t>tổng số đại diện hộ gia đình trong thôn, tổ dân phố tán thành.</a:t>
            </a:r>
            <a:endParaRPr/>
          </a:p>
          <a:p>
            <a:pPr marL="0" marR="0" lvl="0" indent="0" algn="l" rtl="0">
              <a:lnSpc>
                <a:spcPct val="100000"/>
              </a:lnSpc>
              <a:spcBef>
                <a:spcPts val="60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714" name="Google Shape;714;p52" descr="Thành lập Tổ tự quản “5 trong 1” đầu tiên tại Quảng Nam - Báo Công an Nhân  dân điện tử"/>
          <p:cNvPicPr preferRelativeResize="0"/>
          <p:nvPr/>
        </p:nvPicPr>
        <p:blipFill rotWithShape="1">
          <a:blip r:embed="rId4">
            <a:alphaModFix/>
          </a:blip>
          <a:srcRect/>
          <a:stretch/>
        </p:blipFill>
        <p:spPr>
          <a:xfrm>
            <a:off x="276225" y="3670300"/>
            <a:ext cx="4122737" cy="2568575"/>
          </a:xfrm>
          <a:prstGeom prst="rect">
            <a:avLst/>
          </a:prstGeom>
          <a:noFill/>
          <a:ln>
            <a:noFill/>
          </a:ln>
        </p:spPr>
      </p:pic>
      <p:pic>
        <p:nvPicPr>
          <p:cNvPr id="715" name="Google Shape;715;p52" descr="Hương ước là bản sắc văn hóa làng – Báo Nghệ An"/>
          <p:cNvPicPr preferRelativeResize="0"/>
          <p:nvPr/>
        </p:nvPicPr>
        <p:blipFill rotWithShape="1">
          <a:blip r:embed="rId5">
            <a:alphaModFix/>
          </a:blip>
          <a:srcRect/>
          <a:stretch/>
        </p:blipFill>
        <p:spPr>
          <a:xfrm>
            <a:off x="4598987" y="3670300"/>
            <a:ext cx="4327525" cy="25685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5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721" name="Google Shape;721;p53"/>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722" name="Google Shape;722;p53"/>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723" name="Google Shape;723;p5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3"/>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725" name="Google Shape;725;p53"/>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 Hiệu lực của quyết định của cộng đồng dân cư</a:t>
            </a:r>
            <a:endParaRPr/>
          </a:p>
        </p:txBody>
      </p:sp>
      <p:sp>
        <p:nvSpPr>
          <p:cNvPr id="726" name="Google Shape;726;p53"/>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727" name="Google Shape;727;p53"/>
          <p:cNvPicPr preferRelativeResize="0"/>
          <p:nvPr/>
        </p:nvPicPr>
        <p:blipFill rotWithShape="1">
          <a:blip r:embed="rId4">
            <a:alphaModFix/>
          </a:blip>
          <a:srcRect/>
          <a:stretch/>
        </p:blipFill>
        <p:spPr>
          <a:xfrm>
            <a:off x="-1524000" y="2286000"/>
            <a:ext cx="11966575" cy="4254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5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733" name="Google Shape;733;p54"/>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734" name="Google Shape;734;p54"/>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735" name="Google Shape;735;p5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4"/>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737" name="Google Shape;737;p54"/>
          <p:cNvSpPr txBox="1"/>
          <p:nvPr/>
        </p:nvSpPr>
        <p:spPr>
          <a:xfrm>
            <a:off x="23812" y="1757362"/>
            <a:ext cx="91201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 Hiệu lực của quyết định của cộng đồng dân cư</a:t>
            </a:r>
            <a:endParaRPr/>
          </a:p>
        </p:txBody>
      </p:sp>
      <p:sp>
        <p:nvSpPr>
          <p:cNvPr id="738" name="Google Shape;738;p54"/>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739" name="Google Shape;739;p54"/>
          <p:cNvPicPr preferRelativeResize="0"/>
          <p:nvPr/>
        </p:nvPicPr>
        <p:blipFill rotWithShape="1">
          <a:blip r:embed="rId4">
            <a:alphaModFix/>
          </a:blip>
          <a:srcRect/>
          <a:stretch/>
        </p:blipFill>
        <p:spPr>
          <a:xfrm>
            <a:off x="-688975" y="2157412"/>
            <a:ext cx="7394575" cy="4408487"/>
          </a:xfrm>
          <a:prstGeom prst="rect">
            <a:avLst/>
          </a:prstGeom>
          <a:noFill/>
          <a:ln>
            <a:noFill/>
          </a:ln>
        </p:spPr>
      </p:pic>
      <p:pic>
        <p:nvPicPr>
          <p:cNvPr id="740" name="Google Shape;740;p54" descr="Ban thanh tra nhân dân có quyền kiểm tra sổ sách, chứng từ kế toán khi giám  sát hoạt động tài chính của trường học không?"/>
          <p:cNvPicPr preferRelativeResize="0"/>
          <p:nvPr/>
        </p:nvPicPr>
        <p:blipFill rotWithShape="1">
          <a:blip r:embed="rId5">
            <a:alphaModFix/>
          </a:blip>
          <a:srcRect/>
          <a:stretch/>
        </p:blipFill>
        <p:spPr>
          <a:xfrm>
            <a:off x="6081712" y="2176462"/>
            <a:ext cx="3027362" cy="2014537"/>
          </a:xfrm>
          <a:prstGeom prst="rect">
            <a:avLst/>
          </a:prstGeom>
          <a:noFill/>
          <a:ln>
            <a:noFill/>
          </a:ln>
        </p:spPr>
      </p:pic>
      <p:sp>
        <p:nvSpPr>
          <p:cNvPr id="741" name="Google Shape;741;p54"/>
          <p:cNvSpPr/>
          <p:nvPr/>
        </p:nvSpPr>
        <p:spPr>
          <a:xfrm>
            <a:off x="6084057" y="2243932"/>
            <a:ext cx="398463" cy="423992"/>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2" name="Google Shape;742;p54" descr="Hoạt động của Ban Thanh tra nhân dân, Ban Giám sát đầu tư cộng đồng: Bước  đầu đã phát huy được hiệu quả | Cổng thông tin điện tử tỉnh Bà Rịa -"/>
          <p:cNvPicPr preferRelativeResize="0"/>
          <p:nvPr/>
        </p:nvPicPr>
        <p:blipFill rotWithShape="1">
          <a:blip r:embed="rId6">
            <a:alphaModFix/>
          </a:blip>
          <a:srcRect/>
          <a:stretch/>
        </p:blipFill>
        <p:spPr>
          <a:xfrm>
            <a:off x="6081712" y="4216400"/>
            <a:ext cx="3027362" cy="221773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5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748" name="Google Shape;748;p55"/>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749" name="Google Shape;749;p55"/>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750" name="Google Shape;750;p55"/>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5"/>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752" name="Google Shape;752;p55"/>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a:solidFill>
                  <a:srgbClr val="000000"/>
                </a:solidFill>
                <a:latin typeface="Arial"/>
                <a:ea typeface="Arial"/>
                <a:cs typeface="Arial"/>
                <a:sym typeface="Arial"/>
              </a:rPr>
              <a:t>6. Sửa đổi, bổ sung, thay thế, bãi bỏ quyết định của cộng đồng dân cư</a:t>
            </a:r>
            <a:endParaRPr/>
          </a:p>
        </p:txBody>
      </p:sp>
      <p:sp>
        <p:nvSpPr>
          <p:cNvPr id="753" name="Google Shape;753;p55"/>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754" name="Google Shape;754;p55"/>
          <p:cNvPicPr preferRelativeResize="0"/>
          <p:nvPr/>
        </p:nvPicPr>
        <p:blipFill rotWithShape="1">
          <a:blip r:embed="rId4">
            <a:alphaModFix/>
          </a:blip>
          <a:srcRect/>
          <a:stretch/>
        </p:blipFill>
        <p:spPr>
          <a:xfrm>
            <a:off x="-688975" y="2206625"/>
            <a:ext cx="7394575" cy="4200525"/>
          </a:xfrm>
          <a:prstGeom prst="rect">
            <a:avLst/>
          </a:prstGeom>
          <a:noFill/>
          <a:ln>
            <a:noFill/>
          </a:ln>
        </p:spPr>
      </p:pic>
      <p:pic>
        <p:nvPicPr>
          <p:cNvPr id="755" name="Google Shape;755;p55" descr="Kiến nghị hạn chế kinh doanh vàng mã không hợp thuần phong mỹ tục |=&gt; Đăng  trên báo Bắc Giang"/>
          <p:cNvPicPr preferRelativeResize="0"/>
          <p:nvPr/>
        </p:nvPicPr>
        <p:blipFill rotWithShape="1">
          <a:blip r:embed="rId5">
            <a:alphaModFix/>
          </a:blip>
          <a:srcRect/>
          <a:stretch/>
        </p:blipFill>
        <p:spPr>
          <a:xfrm>
            <a:off x="5967412" y="2233612"/>
            <a:ext cx="3162300" cy="1778000"/>
          </a:xfrm>
          <a:prstGeom prst="rect">
            <a:avLst/>
          </a:prstGeom>
          <a:noFill/>
          <a:ln>
            <a:noFill/>
          </a:ln>
        </p:spPr>
      </p:pic>
      <p:pic>
        <p:nvPicPr>
          <p:cNvPr id="756" name="Google Shape;756;p55" descr="Thuần phong mỹ tục là gì? - Thuần phong mỹ tục Việt Nam là gì?"/>
          <p:cNvPicPr preferRelativeResize="0"/>
          <p:nvPr/>
        </p:nvPicPr>
        <p:blipFill rotWithShape="1">
          <a:blip r:embed="rId6">
            <a:alphaModFix/>
          </a:blip>
          <a:srcRect/>
          <a:stretch/>
        </p:blipFill>
        <p:spPr>
          <a:xfrm>
            <a:off x="5956300" y="4313237"/>
            <a:ext cx="3162300" cy="2032000"/>
          </a:xfrm>
          <a:prstGeom prst="rect">
            <a:avLst/>
          </a:prstGeom>
          <a:noFill/>
          <a:ln>
            <a:noFill/>
          </a:ln>
        </p:spPr>
      </p:pic>
      <p:sp>
        <p:nvSpPr>
          <p:cNvPr id="757" name="Google Shape;757;p55"/>
          <p:cNvSpPr/>
          <p:nvPr/>
        </p:nvSpPr>
        <p:spPr>
          <a:xfrm>
            <a:off x="8526584" y="5921375"/>
            <a:ext cx="590233" cy="400050"/>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5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763" name="Google Shape;763;p56"/>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764" name="Google Shape;764;p56"/>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765" name="Google Shape;765;p5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6"/>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 NHÂN DÂN BÀN VÀ QUYẾT ĐỊNH</a:t>
            </a:r>
            <a:endParaRPr/>
          </a:p>
        </p:txBody>
      </p:sp>
      <p:sp>
        <p:nvSpPr>
          <p:cNvPr id="767" name="Google Shape;767;p56"/>
          <p:cNvSpPr txBox="1"/>
          <p:nvPr/>
        </p:nvSpPr>
        <p:spPr>
          <a:xfrm>
            <a:off x="23812" y="1757362"/>
            <a:ext cx="9120187"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7. Trách nhiệm của Nhân dân trong việc tham gia bàn, quyết định các nội dung, công việc ở cơ sở</a:t>
            </a:r>
            <a:endParaRPr/>
          </a:p>
        </p:txBody>
      </p:sp>
      <p:sp>
        <p:nvSpPr>
          <p:cNvPr id="768" name="Google Shape;768;p56"/>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769" name="Google Shape;769;p56"/>
          <p:cNvPicPr preferRelativeResize="0"/>
          <p:nvPr/>
        </p:nvPicPr>
        <p:blipFill rotWithShape="1">
          <a:blip r:embed="rId4">
            <a:alphaModFix/>
          </a:blip>
          <a:srcRect/>
          <a:stretch/>
        </p:blipFill>
        <p:spPr>
          <a:xfrm>
            <a:off x="-1554162" y="2152650"/>
            <a:ext cx="12039600" cy="444341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5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775" name="Google Shape;775;p5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776" name="Google Shape;776;p57"/>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777" name="Google Shape;777;p5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7"/>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III. NHÂN DÂN THAM GIA Ý KIẾN</a:t>
            </a:r>
            <a:endParaRPr/>
          </a:p>
        </p:txBody>
      </p:sp>
      <p:sp>
        <p:nvSpPr>
          <p:cNvPr id="779" name="Google Shape;779;p57"/>
          <p:cNvSpPr txBox="1"/>
          <p:nvPr/>
        </p:nvSpPr>
        <p:spPr>
          <a:xfrm>
            <a:off x="23812" y="1757362"/>
            <a:ext cx="9120187" cy="6461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a:t>
            </a:r>
            <a:r>
              <a:rPr lang="en-US" sz="1800" b="1" i="0" u="none">
                <a:solidFill>
                  <a:srgbClr val="FF0000"/>
                </a:solidFill>
                <a:latin typeface="Arial"/>
                <a:ea typeface="Arial"/>
                <a:cs typeface="Arial"/>
                <a:sym typeface="Arial"/>
              </a:rPr>
              <a:t>. Những nội dung Nhân dân tham gia ý kiến</a:t>
            </a:r>
            <a:r>
              <a:rPr lang="en-US" sz="1800" b="1" i="0" u="none">
                <a:solidFill>
                  <a:srgbClr val="000000"/>
                </a:solidFill>
                <a:latin typeface="Arial"/>
                <a:ea typeface="Arial"/>
                <a:cs typeface="Arial"/>
                <a:sym typeface="Arial"/>
              </a:rPr>
              <a:t> trước khi cơ quan có thẩm quyền quyết định (Có 9 nhóm nội dung; pháp lệnh 34 có 5 nhóm)</a:t>
            </a:r>
            <a:endParaRPr/>
          </a:p>
        </p:txBody>
      </p:sp>
      <p:sp>
        <p:nvSpPr>
          <p:cNvPr id="780" name="Google Shape;780;p57"/>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781" name="Google Shape;781;p57"/>
          <p:cNvPicPr preferRelativeResize="0"/>
          <p:nvPr/>
        </p:nvPicPr>
        <p:blipFill rotWithShape="1">
          <a:blip r:embed="rId4">
            <a:alphaModFix/>
          </a:blip>
          <a:srcRect/>
          <a:stretch/>
        </p:blipFill>
        <p:spPr>
          <a:xfrm>
            <a:off x="-1554162" y="2266950"/>
            <a:ext cx="12039600" cy="408463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5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787" name="Google Shape;787;p58"/>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788" name="Google Shape;788;p58"/>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789" name="Google Shape;789;p58"/>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8"/>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III. NHÂN DÂN THAM GIA Ý KIẾN</a:t>
            </a:r>
            <a:endParaRPr/>
          </a:p>
        </p:txBody>
      </p:sp>
      <p:sp>
        <p:nvSpPr>
          <p:cNvPr id="791" name="Google Shape;791;p58"/>
          <p:cNvSpPr txBox="1"/>
          <p:nvPr/>
        </p:nvSpPr>
        <p:spPr>
          <a:xfrm>
            <a:off x="23812" y="1757362"/>
            <a:ext cx="9120187" cy="6461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a:t>
            </a:r>
            <a:r>
              <a:rPr lang="en-US" sz="1800" b="1" i="0" u="none">
                <a:solidFill>
                  <a:srgbClr val="FF0000"/>
                </a:solidFill>
                <a:latin typeface="Arial"/>
                <a:ea typeface="Arial"/>
                <a:cs typeface="Arial"/>
                <a:sym typeface="Arial"/>
              </a:rPr>
              <a:t>. Những nội dung Nhân dân tham gia ý kiến</a:t>
            </a:r>
            <a:r>
              <a:rPr lang="en-US" sz="1800" b="1" i="0" u="none">
                <a:solidFill>
                  <a:srgbClr val="000000"/>
                </a:solidFill>
                <a:latin typeface="Arial"/>
                <a:ea typeface="Arial"/>
                <a:cs typeface="Arial"/>
                <a:sym typeface="Arial"/>
              </a:rPr>
              <a:t> trước khi cơ quan có thẩm quyền quyết định (Có 9 nhóm nội dung; pháp lệnh 34 có 5 nhóm)</a:t>
            </a:r>
            <a:endParaRPr/>
          </a:p>
        </p:txBody>
      </p:sp>
      <p:sp>
        <p:nvSpPr>
          <p:cNvPr id="792" name="Google Shape;792;p58"/>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793" name="Google Shape;793;p58"/>
          <p:cNvPicPr preferRelativeResize="0"/>
          <p:nvPr/>
        </p:nvPicPr>
        <p:blipFill rotWithShape="1">
          <a:blip r:embed="rId4">
            <a:alphaModFix/>
          </a:blip>
          <a:srcRect/>
          <a:stretch/>
        </p:blipFill>
        <p:spPr>
          <a:xfrm>
            <a:off x="-1554162" y="2249487"/>
            <a:ext cx="12039600" cy="409098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5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799" name="Google Shape;799;p5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800" name="Google Shape;800;p59"/>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801" name="Google Shape;801;p5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9"/>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III. NHÂN DÂN THAM GIA Ý KIẾN</a:t>
            </a:r>
            <a:endParaRPr/>
          </a:p>
        </p:txBody>
      </p:sp>
      <p:sp>
        <p:nvSpPr>
          <p:cNvPr id="803" name="Google Shape;803;p59"/>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1" i="0" u="none">
                <a:solidFill>
                  <a:srgbClr val="000000"/>
                </a:solidFill>
                <a:latin typeface="Arial"/>
                <a:ea typeface="Arial"/>
                <a:cs typeface="Arial"/>
                <a:sym typeface="Arial"/>
              </a:rPr>
              <a:t>2</a:t>
            </a:r>
            <a:r>
              <a:rPr lang="en-US" sz="2000" b="1" i="0" u="none">
                <a:solidFill>
                  <a:srgbClr val="FF0000"/>
                </a:solidFill>
                <a:latin typeface="Arial"/>
                <a:ea typeface="Arial"/>
                <a:cs typeface="Arial"/>
                <a:sym typeface="Arial"/>
              </a:rPr>
              <a:t>. </a:t>
            </a:r>
            <a:r>
              <a:rPr lang="en-US" sz="2000" b="1" i="0" u="none">
                <a:solidFill>
                  <a:srgbClr val="000000"/>
                </a:solidFill>
                <a:latin typeface="Arial"/>
                <a:ea typeface="Arial"/>
                <a:cs typeface="Arial"/>
                <a:sym typeface="Arial"/>
              </a:rPr>
              <a:t> Hình thức Nhân dân tham gia ý kiến (có 8 nhóm hình thức)</a:t>
            </a:r>
            <a:endParaRPr/>
          </a:p>
        </p:txBody>
      </p:sp>
      <p:sp>
        <p:nvSpPr>
          <p:cNvPr id="804" name="Google Shape;804;p59"/>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805" name="Google Shape;805;p59"/>
          <p:cNvPicPr preferRelativeResize="0"/>
          <p:nvPr/>
        </p:nvPicPr>
        <p:blipFill rotWithShape="1">
          <a:blip r:embed="rId4">
            <a:alphaModFix/>
          </a:blip>
          <a:srcRect/>
          <a:stretch/>
        </p:blipFill>
        <p:spPr>
          <a:xfrm>
            <a:off x="55562" y="2305050"/>
            <a:ext cx="4535487" cy="4065587"/>
          </a:xfrm>
          <a:prstGeom prst="rect">
            <a:avLst/>
          </a:prstGeom>
          <a:noFill/>
          <a:ln>
            <a:noFill/>
          </a:ln>
        </p:spPr>
      </p:pic>
      <p:pic>
        <p:nvPicPr>
          <p:cNvPr id="806" name="Google Shape;806;p59"/>
          <p:cNvPicPr preferRelativeResize="0"/>
          <p:nvPr/>
        </p:nvPicPr>
        <p:blipFill rotWithShape="1">
          <a:blip r:embed="rId5">
            <a:alphaModFix/>
          </a:blip>
          <a:srcRect/>
          <a:stretch/>
        </p:blipFill>
        <p:spPr>
          <a:xfrm>
            <a:off x="4572000" y="2193925"/>
            <a:ext cx="4438650" cy="4067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txBox="1"/>
          <p:nvPr/>
        </p:nvSpPr>
        <p:spPr>
          <a:xfrm>
            <a:off x="0" y="38100"/>
            <a:ext cx="912971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Phần 1. Sự cần thiết ban hành </a:t>
            </a:r>
            <a:endParaRPr/>
          </a:p>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Luật  Thực hiện dân chủ ở cơ sở năm 2022</a:t>
            </a:r>
            <a:endParaRPr/>
          </a:p>
        </p:txBody>
      </p:sp>
      <p:sp>
        <p:nvSpPr>
          <p:cNvPr id="174" name="Google Shape;174;p6"/>
          <p:cNvSpPr txBox="1"/>
          <p:nvPr/>
        </p:nvSpPr>
        <p:spPr>
          <a:xfrm>
            <a:off x="228600" y="1290637"/>
            <a:ext cx="4343400" cy="48323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200"/>
              <a:buFont typeface="Arial"/>
              <a:buNone/>
            </a:pPr>
            <a:r>
              <a:rPr lang="en-US" sz="2200" b="1" i="0" u="none">
                <a:solidFill>
                  <a:srgbClr val="FF0000"/>
                </a:solidFill>
                <a:latin typeface="Arial"/>
                <a:ea typeface="Arial"/>
                <a:cs typeface="Arial"/>
                <a:sym typeface="Arial"/>
              </a:rPr>
              <a:t>Thực hiện dân chủ trong cơ quan, đơn vị sự nghiệp công lập</a:t>
            </a:r>
            <a:r>
              <a:rPr lang="en-US" sz="2200" b="0" i="0" u="none">
                <a:solidFill>
                  <a:schemeClr val="dk1"/>
                </a:solidFill>
                <a:latin typeface="Arial"/>
                <a:ea typeface="Arial"/>
                <a:cs typeface="Arial"/>
                <a:sym typeface="Arial"/>
              </a:rPr>
              <a:t> đã làm chuyển biến về ý thức, đạo đức, phong cách, lề lối làm việc của cán bộ, công chức, viên chức, đặc biệt là người có chức vụ, quyền hạn theo hướng </a:t>
            </a:r>
            <a:r>
              <a:rPr lang="en-US" sz="2200" b="0" i="0" u="none">
                <a:solidFill>
                  <a:srgbClr val="FF0000"/>
                </a:solidFill>
                <a:latin typeface="Arial"/>
                <a:ea typeface="Arial"/>
                <a:cs typeface="Arial"/>
                <a:sym typeface="Arial"/>
              </a:rPr>
              <a:t>gần dân, trọng dân và có trách nhiệm với Nhân dân</a:t>
            </a:r>
            <a:r>
              <a:rPr lang="en-US" sz="2200" b="0" i="0" u="none">
                <a:solidFill>
                  <a:schemeClr val="dk1"/>
                </a:solidFill>
                <a:latin typeface="Arial"/>
                <a:ea typeface="Arial"/>
                <a:cs typeface="Arial"/>
                <a:sym typeface="Arial"/>
              </a:rPr>
              <a:t>; vai trò của cán bộ, công chức, viên chức ngày càng được phát huy thông qua việc đóng góp ý kiến xây dựng các chương trình, kế hoạch phát triển của cơ quan và đơn vị</a:t>
            </a:r>
            <a:endParaRPr/>
          </a:p>
        </p:txBody>
      </p:sp>
      <p:sp>
        <p:nvSpPr>
          <p:cNvPr id="175" name="Google Shape;175;p6"/>
          <p:cNvSpPr txBox="1"/>
          <p:nvPr/>
        </p:nvSpPr>
        <p:spPr>
          <a:xfrm>
            <a:off x="3048000" y="920750"/>
            <a:ext cx="242887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1. Kết quả đạt được</a:t>
            </a:r>
            <a:endParaRPr/>
          </a:p>
        </p:txBody>
      </p:sp>
      <p:pic>
        <p:nvPicPr>
          <p:cNvPr id="176" name="Google Shape;176;p6" descr="Kế hoạch thực hiện quy chế dân chủ trong hoạt động của cơ quan nhà nước, đơn  vị sự nghiệp công lập và thực hiện dân chủ ở xã, phường, thị trấn"/>
          <p:cNvPicPr preferRelativeResize="0"/>
          <p:nvPr/>
        </p:nvPicPr>
        <p:blipFill rotWithShape="1">
          <a:blip r:embed="rId3">
            <a:alphaModFix/>
          </a:blip>
          <a:srcRect/>
          <a:stretch/>
        </p:blipFill>
        <p:spPr>
          <a:xfrm>
            <a:off x="4583112" y="1370012"/>
            <a:ext cx="4391025" cy="2668587"/>
          </a:xfrm>
          <a:prstGeom prst="rect">
            <a:avLst/>
          </a:prstGeom>
          <a:noFill/>
          <a:ln>
            <a:noFill/>
          </a:ln>
        </p:spPr>
      </p:pic>
      <p:pic>
        <p:nvPicPr>
          <p:cNvPr id="177" name="Google Shape;177;p6" descr="Tự chủ tài chính tại các đơn vị sự nghiệp công lập - Báo Lâm Đồng điện tử"/>
          <p:cNvPicPr preferRelativeResize="0"/>
          <p:nvPr/>
        </p:nvPicPr>
        <p:blipFill rotWithShape="1">
          <a:blip r:embed="rId4">
            <a:alphaModFix/>
          </a:blip>
          <a:srcRect/>
          <a:stretch/>
        </p:blipFill>
        <p:spPr>
          <a:xfrm>
            <a:off x="4583112" y="4117975"/>
            <a:ext cx="4391025" cy="2363787"/>
          </a:xfrm>
          <a:prstGeom prst="rect">
            <a:avLst/>
          </a:prstGeom>
          <a:noFill/>
          <a:ln>
            <a:noFill/>
          </a:ln>
        </p:spPr>
      </p:pic>
      <p:sp>
        <p:nvSpPr>
          <p:cNvPr id="178" name="Google Shape;178;p6"/>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6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812" name="Google Shape;812;p60"/>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813" name="Google Shape;813;p60"/>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814" name="Google Shape;814;p6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0"/>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III. NHÂN DÂN THAM GIA Ý KIẾN</a:t>
            </a:r>
            <a:endParaRPr/>
          </a:p>
        </p:txBody>
      </p:sp>
      <p:sp>
        <p:nvSpPr>
          <p:cNvPr id="816" name="Google Shape;816;p60"/>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1" i="0" u="none">
                <a:solidFill>
                  <a:srgbClr val="000000"/>
                </a:solidFill>
                <a:latin typeface="Arial"/>
                <a:ea typeface="Arial"/>
                <a:cs typeface="Arial"/>
                <a:sym typeface="Arial"/>
              </a:rPr>
              <a:t>3</a:t>
            </a:r>
            <a:r>
              <a:rPr lang="en-US" sz="2000" b="1" i="0" u="none">
                <a:solidFill>
                  <a:srgbClr val="FF0000"/>
                </a:solidFill>
                <a:latin typeface="Arial"/>
                <a:ea typeface="Arial"/>
                <a:cs typeface="Arial"/>
                <a:sym typeface="Arial"/>
              </a:rPr>
              <a:t>. </a:t>
            </a:r>
            <a:r>
              <a:rPr lang="en-US" sz="2000" b="1" i="0" u="none">
                <a:solidFill>
                  <a:srgbClr val="000000"/>
                </a:solidFill>
                <a:latin typeface="Arial"/>
                <a:ea typeface="Arial"/>
                <a:cs typeface="Arial"/>
                <a:sym typeface="Arial"/>
              </a:rPr>
              <a:t>Trách nhiệm trong việc tổ chức để Nhân dân tham gia ý kiến</a:t>
            </a:r>
            <a:endParaRPr/>
          </a:p>
        </p:txBody>
      </p:sp>
      <p:sp>
        <p:nvSpPr>
          <p:cNvPr id="817" name="Google Shape;817;p60"/>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818" name="Google Shape;818;p60"/>
          <p:cNvPicPr preferRelativeResize="0"/>
          <p:nvPr/>
        </p:nvPicPr>
        <p:blipFill rotWithShape="1">
          <a:blip r:embed="rId4">
            <a:alphaModFix/>
          </a:blip>
          <a:srcRect/>
          <a:stretch/>
        </p:blipFill>
        <p:spPr>
          <a:xfrm>
            <a:off x="-1554162" y="2266950"/>
            <a:ext cx="12039600" cy="408463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6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824" name="Google Shape;824;p61"/>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825" name="Google Shape;825;p61"/>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826" name="Google Shape;826;p6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1"/>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III. NHÂN DÂN THAM GIA Ý KIẾN</a:t>
            </a:r>
            <a:endParaRPr/>
          </a:p>
        </p:txBody>
      </p:sp>
      <p:sp>
        <p:nvSpPr>
          <p:cNvPr id="828" name="Google Shape;828;p61"/>
          <p:cNvSpPr txBox="1"/>
          <p:nvPr/>
        </p:nvSpPr>
        <p:spPr>
          <a:xfrm>
            <a:off x="23812" y="1757362"/>
            <a:ext cx="9120187"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1" i="0" u="none">
                <a:solidFill>
                  <a:srgbClr val="000000"/>
                </a:solidFill>
                <a:latin typeface="Arial"/>
                <a:ea typeface="Arial"/>
                <a:cs typeface="Arial"/>
                <a:sym typeface="Arial"/>
              </a:rPr>
              <a:t>4</a:t>
            </a:r>
            <a:r>
              <a:rPr lang="en-US" sz="2000" b="1" i="0" u="none">
                <a:solidFill>
                  <a:srgbClr val="FF0000"/>
                </a:solidFill>
                <a:latin typeface="Arial"/>
                <a:ea typeface="Arial"/>
                <a:cs typeface="Arial"/>
                <a:sym typeface="Arial"/>
              </a:rPr>
              <a:t>. </a:t>
            </a:r>
            <a:r>
              <a:rPr lang="en-US" sz="2000" b="1" i="0" u="none">
                <a:solidFill>
                  <a:srgbClr val="000000"/>
                </a:solidFill>
                <a:latin typeface="Arial"/>
                <a:ea typeface="Arial"/>
                <a:cs typeface="Arial"/>
                <a:sym typeface="Arial"/>
              </a:rPr>
              <a:t>Trách nhiệm của Nhân dân trong việc tham gia ý kiến về các nội dung ở xã, phường, thị trấn</a:t>
            </a:r>
            <a:endParaRPr/>
          </a:p>
        </p:txBody>
      </p:sp>
      <p:sp>
        <p:nvSpPr>
          <p:cNvPr id="829" name="Google Shape;829;p61"/>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830" name="Google Shape;830;p61"/>
          <p:cNvPicPr preferRelativeResize="0"/>
          <p:nvPr/>
        </p:nvPicPr>
        <p:blipFill rotWithShape="1">
          <a:blip r:embed="rId4">
            <a:alphaModFix/>
          </a:blip>
          <a:srcRect/>
          <a:stretch/>
        </p:blipFill>
        <p:spPr>
          <a:xfrm>
            <a:off x="-1554162" y="2451100"/>
            <a:ext cx="12039600" cy="39560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6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836" name="Google Shape;836;p62"/>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837" name="Google Shape;837;p62"/>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838" name="Google Shape;838;p6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2"/>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840" name="Google Shape;840;p62"/>
          <p:cNvSpPr txBox="1"/>
          <p:nvPr/>
        </p:nvSpPr>
        <p:spPr>
          <a:xfrm>
            <a:off x="23812" y="1757362"/>
            <a:ext cx="9120187"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(1) Nội dung, hình thức kiểm tra, giám sát; (2) Ban Thanh tra nhân dân; (3) Ban giám sát đầu tư của cộng đồng</a:t>
            </a:r>
            <a:endParaRPr/>
          </a:p>
        </p:txBody>
      </p:sp>
      <p:sp>
        <p:nvSpPr>
          <p:cNvPr id="841" name="Google Shape;841;p62"/>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842" name="Google Shape;842;p62"/>
          <p:cNvSpPr txBox="1"/>
          <p:nvPr/>
        </p:nvSpPr>
        <p:spPr>
          <a:xfrm>
            <a:off x="1981200" y="2449512"/>
            <a:ext cx="4799012" cy="36830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Nội dung, hình thức kiểm tra, giám sát</a:t>
            </a:r>
            <a:endParaRPr/>
          </a:p>
        </p:txBody>
      </p:sp>
      <p:pic>
        <p:nvPicPr>
          <p:cNvPr id="843" name="Google Shape;843;p62"/>
          <p:cNvPicPr preferRelativeResize="0"/>
          <p:nvPr/>
        </p:nvPicPr>
        <p:blipFill rotWithShape="1">
          <a:blip r:embed="rId4">
            <a:alphaModFix/>
          </a:blip>
          <a:srcRect/>
          <a:stretch/>
        </p:blipFill>
        <p:spPr>
          <a:xfrm>
            <a:off x="-1554162" y="2901950"/>
            <a:ext cx="12039600" cy="34385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6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849" name="Google Shape;849;p63"/>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850" name="Google Shape;850;p63"/>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851" name="Google Shape;851;p6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3"/>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853" name="Google Shape;853;p63"/>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(1) Nội dung, hình thức kiểm tra, giám sát;  </a:t>
            </a:r>
            <a:endParaRPr/>
          </a:p>
        </p:txBody>
      </p:sp>
      <p:sp>
        <p:nvSpPr>
          <p:cNvPr id="854" name="Google Shape;854;p63"/>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855" name="Google Shape;855;p63"/>
          <p:cNvSpPr txBox="1"/>
          <p:nvPr/>
        </p:nvSpPr>
        <p:spPr>
          <a:xfrm>
            <a:off x="2590800" y="2198687"/>
            <a:ext cx="3352800"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Hình thức kiểm tra, giám sát</a:t>
            </a:r>
            <a:endParaRPr/>
          </a:p>
        </p:txBody>
      </p:sp>
      <p:pic>
        <p:nvPicPr>
          <p:cNvPr id="856" name="Google Shape;856;p63"/>
          <p:cNvPicPr preferRelativeResize="0"/>
          <p:nvPr/>
        </p:nvPicPr>
        <p:blipFill rotWithShape="1">
          <a:blip r:embed="rId4">
            <a:alphaModFix/>
          </a:blip>
          <a:srcRect/>
          <a:stretch/>
        </p:blipFill>
        <p:spPr>
          <a:xfrm>
            <a:off x="-1554162" y="2901950"/>
            <a:ext cx="12039600" cy="3438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6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862" name="Google Shape;862;p64"/>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863" name="Google Shape;863;p64"/>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864" name="Google Shape;864;p6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4"/>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866" name="Google Shape;866;p64"/>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(1) Nội dung, hình thức kiểm tra, giám sát;  </a:t>
            </a:r>
            <a:endParaRPr/>
          </a:p>
        </p:txBody>
      </p:sp>
      <p:sp>
        <p:nvSpPr>
          <p:cNvPr id="867" name="Google Shape;867;p64"/>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868" name="Google Shape;868;p64"/>
          <p:cNvSpPr txBox="1"/>
          <p:nvPr/>
        </p:nvSpPr>
        <p:spPr>
          <a:xfrm>
            <a:off x="685800" y="2198687"/>
            <a:ext cx="7848600"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Hội nghị trao đổi, đối thoại giữa Ủy ban nhân dân cấp xã với Nhân dân</a:t>
            </a:r>
            <a:endParaRPr/>
          </a:p>
        </p:txBody>
      </p:sp>
      <p:sp>
        <p:nvSpPr>
          <p:cNvPr id="869" name="Google Shape;869;p64"/>
          <p:cNvSpPr txBox="1"/>
          <p:nvPr/>
        </p:nvSpPr>
        <p:spPr>
          <a:xfrm>
            <a:off x="44450" y="2757487"/>
            <a:ext cx="4984750" cy="37861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400"/>
              <a:buFont typeface="Arial"/>
              <a:buNone/>
            </a:pPr>
            <a:r>
              <a:rPr lang="en-US" sz="2400" b="1" i="0" u="none">
                <a:solidFill>
                  <a:srgbClr val="FF0000"/>
                </a:solidFill>
                <a:latin typeface="Arial"/>
                <a:ea typeface="Arial"/>
                <a:cs typeface="Arial"/>
                <a:sym typeface="Arial"/>
              </a:rPr>
              <a:t>Hằng năm, </a:t>
            </a:r>
            <a:r>
              <a:rPr lang="en-US" sz="2400" b="0" i="0" u="none">
                <a:solidFill>
                  <a:srgbClr val="000000"/>
                </a:solidFill>
                <a:latin typeface="Arial"/>
                <a:ea typeface="Arial"/>
                <a:cs typeface="Arial"/>
                <a:sym typeface="Arial"/>
              </a:rPr>
              <a:t>Ủy ban nhân dân cấp xã có trách nhiệm phối hợp với Ủy ban Mặt trận Tổ quốc Việt Nam cùng cấp tổ chức </a:t>
            </a:r>
            <a:r>
              <a:rPr lang="en-US" sz="2400" b="1" i="0" u="none">
                <a:solidFill>
                  <a:srgbClr val="FF0000"/>
                </a:solidFill>
                <a:latin typeface="Arial"/>
                <a:ea typeface="Arial"/>
                <a:cs typeface="Arial"/>
                <a:sym typeface="Arial"/>
              </a:rPr>
              <a:t>ít nhất một lần </a:t>
            </a:r>
            <a:r>
              <a:rPr lang="en-US" sz="2400" b="0" i="0" u="none">
                <a:solidFill>
                  <a:srgbClr val="000000"/>
                </a:solidFill>
                <a:latin typeface="Arial"/>
                <a:ea typeface="Arial"/>
                <a:cs typeface="Arial"/>
                <a:sym typeface="Arial"/>
              </a:rPr>
              <a:t>hội nghị trao đổi, đối thoại với Nhân dân trên địa </a:t>
            </a:r>
            <a:r>
              <a:rPr lang="en-US" sz="2400" b="1" i="0" u="none">
                <a:solidFill>
                  <a:srgbClr val="FF0000"/>
                </a:solidFill>
                <a:latin typeface="Arial"/>
                <a:ea typeface="Arial"/>
                <a:cs typeface="Arial"/>
                <a:sym typeface="Arial"/>
              </a:rPr>
              <a:t>bàn về tình hình hoạt động </a:t>
            </a:r>
            <a:r>
              <a:rPr lang="en-US" sz="2400" b="0" i="0" u="none">
                <a:solidFill>
                  <a:srgbClr val="000000"/>
                </a:solidFill>
                <a:latin typeface="Arial"/>
                <a:ea typeface="Arial"/>
                <a:cs typeface="Arial"/>
                <a:sym typeface="Arial"/>
              </a:rPr>
              <a:t>của Ủy ban nhân dân và những vấn đề liên quan đến quyền và nghĩa vụ của công dân ở địa phương.</a:t>
            </a:r>
            <a:endParaRPr/>
          </a:p>
        </p:txBody>
      </p:sp>
      <p:pic>
        <p:nvPicPr>
          <p:cNvPr id="870" name="Google Shape;870;p64" descr="Châu Thành: Tiếp xúc, đối thoại giữa người đứng đầu cấp ủy, chính quyền với  mặt trận tổ quốc, các tổ chức chính trị xã hội và nhân dân trên địa bàn"/>
          <p:cNvPicPr preferRelativeResize="0"/>
          <p:nvPr/>
        </p:nvPicPr>
        <p:blipFill rotWithShape="1">
          <a:blip r:embed="rId4">
            <a:alphaModFix/>
          </a:blip>
          <a:srcRect/>
          <a:stretch/>
        </p:blipFill>
        <p:spPr>
          <a:xfrm>
            <a:off x="5195887" y="3127375"/>
            <a:ext cx="3749675" cy="280828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6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876" name="Google Shape;876;p65"/>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877" name="Google Shape;877;p65"/>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878" name="Google Shape;878;p65"/>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5"/>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880" name="Google Shape;880;p65"/>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(1) Nội dung, hình thức kiểm tra, giám sát;  </a:t>
            </a:r>
            <a:endParaRPr/>
          </a:p>
        </p:txBody>
      </p:sp>
      <p:sp>
        <p:nvSpPr>
          <p:cNvPr id="881" name="Google Shape;881;p65"/>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882" name="Google Shape;882;p65"/>
          <p:cNvSpPr txBox="1"/>
          <p:nvPr/>
        </p:nvSpPr>
        <p:spPr>
          <a:xfrm>
            <a:off x="4468812" y="2322512"/>
            <a:ext cx="4510087"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Hội nghị định kỳ của cộng đồng dân cư</a:t>
            </a:r>
            <a:endParaRPr/>
          </a:p>
        </p:txBody>
      </p:sp>
      <p:pic>
        <p:nvPicPr>
          <p:cNvPr id="883" name="Google Shape;883;p65" descr="Châu Thành: Tiếp xúc, đối thoại giữa người đứng đầu cấp ủy, chính quyền với  mặt trận tổ quốc, các tổ chức chính trị xã hội và nhân dân trên địa bàn"/>
          <p:cNvPicPr preferRelativeResize="0"/>
          <p:nvPr/>
        </p:nvPicPr>
        <p:blipFill rotWithShape="1">
          <a:blip r:embed="rId4">
            <a:alphaModFix/>
          </a:blip>
          <a:srcRect/>
          <a:stretch/>
        </p:blipFill>
        <p:spPr>
          <a:xfrm>
            <a:off x="5195887" y="3127375"/>
            <a:ext cx="3749675" cy="2808287"/>
          </a:xfrm>
          <a:prstGeom prst="rect">
            <a:avLst/>
          </a:prstGeom>
          <a:noFill/>
          <a:ln>
            <a:noFill/>
          </a:ln>
        </p:spPr>
      </p:pic>
      <p:pic>
        <p:nvPicPr>
          <p:cNvPr id="884" name="Google Shape;884;p65"/>
          <p:cNvPicPr preferRelativeResize="0"/>
          <p:nvPr/>
        </p:nvPicPr>
        <p:blipFill rotWithShape="1">
          <a:blip r:embed="rId5">
            <a:alphaModFix/>
          </a:blip>
          <a:srcRect/>
          <a:stretch/>
        </p:blipFill>
        <p:spPr>
          <a:xfrm>
            <a:off x="-1298575" y="1938337"/>
            <a:ext cx="7851775" cy="4724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890" name="Google Shape;890;p66"/>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891" name="Google Shape;891;p66"/>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892" name="Google Shape;892;p6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6"/>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894" name="Google Shape;894;p66"/>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(1) Nội dung, hình thức kiểm tra, giám sát;  </a:t>
            </a:r>
            <a:endParaRPr/>
          </a:p>
        </p:txBody>
      </p:sp>
      <p:sp>
        <p:nvSpPr>
          <p:cNvPr id="895" name="Google Shape;895;p66"/>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896" name="Google Shape;896;p66"/>
          <p:cNvSpPr txBox="1"/>
          <p:nvPr/>
        </p:nvSpPr>
        <p:spPr>
          <a:xfrm>
            <a:off x="685800" y="2198687"/>
            <a:ext cx="5257800"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 Xử lý kết quả kiểm tra, giám sát của Nhân dân</a:t>
            </a:r>
            <a:endParaRPr/>
          </a:p>
        </p:txBody>
      </p:sp>
      <p:pic>
        <p:nvPicPr>
          <p:cNvPr id="897" name="Google Shape;897;p66"/>
          <p:cNvPicPr preferRelativeResize="0"/>
          <p:nvPr/>
        </p:nvPicPr>
        <p:blipFill rotWithShape="1">
          <a:blip r:embed="rId4">
            <a:alphaModFix/>
          </a:blip>
          <a:srcRect/>
          <a:stretch/>
        </p:blipFill>
        <p:spPr>
          <a:xfrm>
            <a:off x="-1554162" y="2901950"/>
            <a:ext cx="12039600" cy="34385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6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903" name="Google Shape;903;p6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904" name="Google Shape;904;p67"/>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905" name="Google Shape;905;p6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7"/>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907" name="Google Shape;907;p67"/>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(2) Ban Thanh tra nhân dân ở xã, phường, thị trấn</a:t>
            </a:r>
            <a:endParaRPr/>
          </a:p>
        </p:txBody>
      </p:sp>
      <p:sp>
        <p:nvSpPr>
          <p:cNvPr id="908" name="Google Shape;908;p67"/>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909" name="Google Shape;909;p67"/>
          <p:cNvSpPr txBox="1"/>
          <p:nvPr/>
        </p:nvSpPr>
        <p:spPr>
          <a:xfrm>
            <a:off x="685800" y="2198687"/>
            <a:ext cx="5638800" cy="33813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Tổ chức Ban Thanh tra nhân dân ở xã, phường, thị trấn</a:t>
            </a:r>
            <a:endParaRPr/>
          </a:p>
        </p:txBody>
      </p:sp>
      <p:sp>
        <p:nvSpPr>
          <p:cNvPr id="910" name="Google Shape;910;p67"/>
          <p:cNvSpPr txBox="1"/>
          <p:nvPr/>
        </p:nvSpPr>
        <p:spPr>
          <a:xfrm>
            <a:off x="6350" y="2608262"/>
            <a:ext cx="4606925" cy="39703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 Ban Thanh tra nhân dân ở xã, phường, thị trấn gồm các thành viên được bầu từ các thôn, tổ dân phố trên địa bàn cấp xã. Số lượng thành viên Ban Thanh tra nhân dân tương ứng số lượng thôn, tổ dân phố trên địa bàn cấp xã </a:t>
            </a:r>
            <a:r>
              <a:rPr lang="en-US" sz="2100" b="1" i="0" u="none">
                <a:solidFill>
                  <a:srgbClr val="FF0000"/>
                </a:solidFill>
                <a:latin typeface="Arial"/>
                <a:ea typeface="Arial"/>
                <a:cs typeface="Arial"/>
                <a:sym typeface="Arial"/>
              </a:rPr>
              <a:t>nhưng không ít hơn 05 người.</a:t>
            </a:r>
            <a:endParaRPr/>
          </a:p>
          <a:p>
            <a:pPr marL="0" marR="0" lvl="0" indent="0" algn="just"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 Nhiệm kỳ của Ban Thanh tra nhân dân </a:t>
            </a:r>
            <a:r>
              <a:rPr lang="en-US" sz="2100" b="1" i="0" u="none">
                <a:solidFill>
                  <a:srgbClr val="FF0000"/>
                </a:solidFill>
                <a:latin typeface="Arial"/>
                <a:ea typeface="Arial"/>
                <a:cs typeface="Arial"/>
                <a:sym typeface="Arial"/>
              </a:rPr>
              <a:t>theo nhiệm kỳ </a:t>
            </a:r>
            <a:r>
              <a:rPr lang="en-US" sz="2100" b="0" i="0" u="none">
                <a:solidFill>
                  <a:srgbClr val="000000"/>
                </a:solidFill>
                <a:latin typeface="Arial"/>
                <a:ea typeface="Arial"/>
                <a:cs typeface="Arial"/>
                <a:sym typeface="Arial"/>
              </a:rPr>
              <a:t>của Trưởng thôn, Tổ trưởng tổ dân phố trên cùng địa bàn</a:t>
            </a:r>
            <a:endParaRPr/>
          </a:p>
        </p:txBody>
      </p:sp>
      <p:pic>
        <p:nvPicPr>
          <p:cNvPr id="911" name="Google Shape;911;p67" descr="Bầu và công nhận Ban thanh tra nhân dân cấp xã như thế nào? Ban thanh tra  nhân dân cấp xã hoạt động theo Mặt trận Tổ quốc hay Công đoàn cơ"/>
          <p:cNvPicPr preferRelativeResize="0"/>
          <p:nvPr/>
        </p:nvPicPr>
        <p:blipFill rotWithShape="1">
          <a:blip r:embed="rId4">
            <a:alphaModFix/>
          </a:blip>
          <a:srcRect/>
          <a:stretch/>
        </p:blipFill>
        <p:spPr>
          <a:xfrm>
            <a:off x="4821237" y="3206750"/>
            <a:ext cx="4283075" cy="2851150"/>
          </a:xfrm>
          <a:prstGeom prst="rect">
            <a:avLst/>
          </a:prstGeom>
          <a:noFill/>
          <a:ln>
            <a:noFill/>
          </a:ln>
        </p:spPr>
      </p:pic>
      <p:sp>
        <p:nvSpPr>
          <p:cNvPr id="912" name="Google Shape;912;p67"/>
          <p:cNvSpPr/>
          <p:nvPr/>
        </p:nvSpPr>
        <p:spPr>
          <a:xfrm>
            <a:off x="4821061" y="3187200"/>
            <a:ext cx="572727" cy="537576"/>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6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918" name="Google Shape;918;p68"/>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919" name="Google Shape;919;p68"/>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920" name="Google Shape;920;p68"/>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8"/>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922" name="Google Shape;922;p68"/>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(2) Ban Thanh tra nhân dân ở xã, phường, thị trấn</a:t>
            </a:r>
            <a:endParaRPr/>
          </a:p>
        </p:txBody>
      </p:sp>
      <p:sp>
        <p:nvSpPr>
          <p:cNvPr id="923" name="Google Shape;923;p68"/>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924" name="Google Shape;924;p68"/>
          <p:cNvSpPr txBox="1"/>
          <p:nvPr/>
        </p:nvSpPr>
        <p:spPr>
          <a:xfrm>
            <a:off x="685800" y="2198687"/>
            <a:ext cx="6934200" cy="33813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Tiêu chuẩn thành viên Ban Thanh tra nhân dân ở xã, phường, thị trấn</a:t>
            </a:r>
            <a:endParaRPr/>
          </a:p>
        </p:txBody>
      </p:sp>
      <p:sp>
        <p:nvSpPr>
          <p:cNvPr id="925" name="Google Shape;925;p68"/>
          <p:cNvSpPr txBox="1"/>
          <p:nvPr/>
        </p:nvSpPr>
        <p:spPr>
          <a:xfrm>
            <a:off x="6350" y="2608262"/>
            <a:ext cx="4606925" cy="3632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1. Có phẩm chất đạo đức tốt, có uy tín trong cộng đồng dân cư, có đủ sức khỏe để hoàn thành nhiệm vụ; có hiểu biết về chính sách, pháp luật và tự nguyện tham gia Ban Thanh tra nhân dân.</a:t>
            </a:r>
            <a:endParaRPr/>
          </a:p>
          <a:p>
            <a:pPr marL="0" marR="0" lvl="0" indent="0" algn="just" rtl="0">
              <a:lnSpc>
                <a:spcPct val="100000"/>
              </a:lnSpc>
              <a:spcBef>
                <a:spcPts val="120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2. Là công dân thường trú trên địa bàn và </a:t>
            </a:r>
            <a:r>
              <a:rPr lang="en-US" sz="2000" b="1" i="0" u="none">
                <a:solidFill>
                  <a:srgbClr val="FF0000"/>
                </a:solidFill>
                <a:latin typeface="Arial"/>
                <a:ea typeface="Arial"/>
                <a:cs typeface="Arial"/>
                <a:sym typeface="Arial"/>
              </a:rPr>
              <a:t>không đồng thời </a:t>
            </a:r>
            <a:r>
              <a:rPr lang="en-US" sz="2000" b="0" i="0" u="none">
                <a:solidFill>
                  <a:srgbClr val="000000"/>
                </a:solidFill>
                <a:latin typeface="Arial"/>
                <a:ea typeface="Arial"/>
                <a:cs typeface="Arial"/>
                <a:sym typeface="Arial"/>
              </a:rPr>
              <a:t>là cán bộ, công chức cấp xã, người hoạt động không chuyên trách ở cấp xã, ở thôn, tổ dân phố.</a:t>
            </a:r>
            <a:endParaRPr/>
          </a:p>
        </p:txBody>
      </p:sp>
      <p:pic>
        <p:nvPicPr>
          <p:cNvPr id="926" name="Google Shape;926;p68" descr="Bầu và công nhận Ban thanh tra nhân dân cấp xã như thế nào? Ban thanh tra  nhân dân cấp xã hoạt động theo Mặt trận Tổ quốc hay Công đoàn cơ"/>
          <p:cNvPicPr preferRelativeResize="0"/>
          <p:nvPr/>
        </p:nvPicPr>
        <p:blipFill rotWithShape="1">
          <a:blip r:embed="rId4">
            <a:alphaModFix/>
          </a:blip>
          <a:srcRect/>
          <a:stretch/>
        </p:blipFill>
        <p:spPr>
          <a:xfrm>
            <a:off x="4821237" y="3206750"/>
            <a:ext cx="4283075" cy="2851150"/>
          </a:xfrm>
          <a:prstGeom prst="rect">
            <a:avLst/>
          </a:prstGeom>
          <a:noFill/>
          <a:ln>
            <a:noFill/>
          </a:ln>
        </p:spPr>
      </p:pic>
      <p:sp>
        <p:nvSpPr>
          <p:cNvPr id="927" name="Google Shape;927;p68"/>
          <p:cNvSpPr/>
          <p:nvPr/>
        </p:nvSpPr>
        <p:spPr>
          <a:xfrm>
            <a:off x="4821061" y="3187200"/>
            <a:ext cx="572727" cy="537576"/>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6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933" name="Google Shape;933;p6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934" name="Google Shape;934;p69"/>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935" name="Google Shape;935;p6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69"/>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937" name="Google Shape;937;p69"/>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(2) Ban Thanh tra nhân dân ở xã, phường, thị trấn</a:t>
            </a:r>
            <a:endParaRPr/>
          </a:p>
        </p:txBody>
      </p:sp>
      <p:sp>
        <p:nvSpPr>
          <p:cNvPr id="938" name="Google Shape;938;p69"/>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939" name="Google Shape;939;p69"/>
          <p:cNvSpPr txBox="1"/>
          <p:nvPr/>
        </p:nvSpPr>
        <p:spPr>
          <a:xfrm>
            <a:off x="685800" y="2198687"/>
            <a:ext cx="6934200"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Hoạt động của Ban Thanh tra nhân dân ở xã, phường, thị trấn</a:t>
            </a:r>
            <a:endParaRPr/>
          </a:p>
        </p:txBody>
      </p:sp>
      <p:sp>
        <p:nvSpPr>
          <p:cNvPr id="940" name="Google Shape;940;p69"/>
          <p:cNvSpPr txBox="1"/>
          <p:nvPr/>
        </p:nvSpPr>
        <p:spPr>
          <a:xfrm>
            <a:off x="6350" y="2608262"/>
            <a:ext cx="4606925" cy="3632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Ban Thanh tra nhân dân ở xã, phường, thị trấn </a:t>
            </a:r>
            <a:r>
              <a:rPr lang="en-US" sz="2000" b="0" i="0" u="none">
                <a:solidFill>
                  <a:srgbClr val="FF0000"/>
                </a:solidFill>
                <a:latin typeface="Arial"/>
                <a:ea typeface="Arial"/>
                <a:cs typeface="Arial"/>
                <a:sym typeface="Arial"/>
              </a:rPr>
              <a:t>do Ủy ban Mặt trận Tổ quốc Việt Nam cấp xã trực tiếp chỉ đạo, hướng dẫn hoạt động</a:t>
            </a:r>
            <a:r>
              <a:rPr lang="en-US" sz="2000" b="0" i="0" u="none">
                <a:solidFill>
                  <a:srgbClr val="000000"/>
                </a:solidFill>
                <a:latin typeface="Arial"/>
                <a:ea typeface="Arial"/>
                <a:cs typeface="Arial"/>
                <a:sym typeface="Arial"/>
              </a:rPr>
              <a:t>.</a:t>
            </a:r>
            <a:endParaRPr/>
          </a:p>
          <a:p>
            <a:pPr marL="0" marR="0" lvl="0" indent="0" algn="just" rtl="0">
              <a:lnSpc>
                <a:spcPct val="100000"/>
              </a:lnSpc>
              <a:spcBef>
                <a:spcPts val="120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Ban Thanh tra nhân dân </a:t>
            </a:r>
            <a:r>
              <a:rPr lang="en-US" sz="2000" b="0" i="0" u="none">
                <a:solidFill>
                  <a:srgbClr val="FF0000"/>
                </a:solidFill>
                <a:latin typeface="Arial"/>
                <a:ea typeface="Arial"/>
                <a:cs typeface="Arial"/>
                <a:sym typeface="Arial"/>
              </a:rPr>
              <a:t>có trách nhiệm định kỳ báo cáo</a:t>
            </a:r>
            <a:r>
              <a:rPr lang="en-US" sz="2000" b="0" i="0" u="none">
                <a:solidFill>
                  <a:srgbClr val="000000"/>
                </a:solidFill>
                <a:latin typeface="Arial"/>
                <a:ea typeface="Arial"/>
                <a:cs typeface="Arial"/>
                <a:sym typeface="Arial"/>
              </a:rPr>
              <a:t> hoặc báo cáo khi có yêu cầu về hoạt động của mình với Ủy ban Mặt trận Tổ quốc Việt Nam cấp xã. Ban Thanh tra nhân dân được mời tham dự cuộc họp HĐND, UBND, UBMTTQVN….</a:t>
            </a:r>
            <a:endParaRPr/>
          </a:p>
        </p:txBody>
      </p:sp>
      <p:pic>
        <p:nvPicPr>
          <p:cNvPr id="941" name="Google Shape;941;p69" descr="Phiên họp lần thứ nhất của Ban Thanh tra nhân dân Trường Đại học Sư phạm –"/>
          <p:cNvPicPr preferRelativeResize="0"/>
          <p:nvPr/>
        </p:nvPicPr>
        <p:blipFill rotWithShape="1">
          <a:blip r:embed="rId4">
            <a:alphaModFix/>
          </a:blip>
          <a:srcRect/>
          <a:stretch/>
        </p:blipFill>
        <p:spPr>
          <a:xfrm>
            <a:off x="4751387" y="3125787"/>
            <a:ext cx="4362450" cy="23288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txBox="1"/>
          <p:nvPr/>
        </p:nvSpPr>
        <p:spPr>
          <a:xfrm>
            <a:off x="0" y="38100"/>
            <a:ext cx="912971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Phần 1. Sự cần thiết ban hành </a:t>
            </a:r>
            <a:endParaRPr/>
          </a:p>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Luật  Thực hiện dân chủ ở cơ sở năm 2022</a:t>
            </a:r>
            <a:endParaRPr/>
          </a:p>
        </p:txBody>
      </p:sp>
      <p:sp>
        <p:nvSpPr>
          <p:cNvPr id="184" name="Google Shape;184;p7"/>
          <p:cNvSpPr txBox="1"/>
          <p:nvPr/>
        </p:nvSpPr>
        <p:spPr>
          <a:xfrm>
            <a:off x="228600" y="1290637"/>
            <a:ext cx="4343400" cy="52625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100"/>
              <a:buFont typeface="Arial"/>
              <a:buNone/>
            </a:pPr>
            <a:r>
              <a:rPr lang="en-US" sz="2100" b="1" i="0" u="none">
                <a:solidFill>
                  <a:srgbClr val="FF0000"/>
                </a:solidFill>
                <a:latin typeface="Arial"/>
                <a:ea typeface="Arial"/>
                <a:cs typeface="Arial"/>
                <a:sym typeface="Arial"/>
              </a:rPr>
              <a:t>Thực hiện dân chủ tại các loại hình doanh nghiệp </a:t>
            </a:r>
            <a:r>
              <a:rPr lang="en-US" sz="2100" b="0" i="0" u="none">
                <a:solidFill>
                  <a:schemeClr val="dk1"/>
                </a:solidFill>
                <a:latin typeface="Arial"/>
                <a:ea typeface="Arial"/>
                <a:cs typeface="Arial"/>
                <a:sym typeface="Arial"/>
              </a:rPr>
              <a:t>đã bảo đảm quyền của người lao </a:t>
            </a:r>
            <a:r>
              <a:rPr lang="en-US" sz="2100" b="0" i="0" u="none">
                <a:solidFill>
                  <a:srgbClr val="0070C0"/>
                </a:solidFill>
                <a:latin typeface="Arial"/>
                <a:ea typeface="Arial"/>
                <a:cs typeface="Arial"/>
                <a:sym typeface="Arial"/>
              </a:rPr>
              <a:t>động được biết, được bàn, được kiểm tra, giám sát và được quyết định </a:t>
            </a:r>
            <a:r>
              <a:rPr lang="en-US" sz="2100" b="0" i="0" u="none">
                <a:solidFill>
                  <a:schemeClr val="dk1"/>
                </a:solidFill>
                <a:latin typeface="Arial"/>
                <a:ea typeface="Arial"/>
                <a:cs typeface="Arial"/>
                <a:sym typeface="Arial"/>
              </a:rPr>
              <a:t>các vấn đề liên quan đến quyền và lợi ích của người lao động, góp phần nâng cao ý thức trách nhiệm của người lao động, phát huy sáng kiến, cải tiến kỹ thuật, nâng cao năng suất lao động, thúc đẩy phát triển sản xuất kinh doanh của doanh nghiệp, cải thiện đời sống của người lao động, bảo đảm hài hòa lợi ích của người lao động và người sử dụng lao động.</a:t>
            </a:r>
            <a:endParaRPr/>
          </a:p>
        </p:txBody>
      </p:sp>
      <p:sp>
        <p:nvSpPr>
          <p:cNvPr id="185" name="Google Shape;185;p7"/>
          <p:cNvSpPr txBox="1"/>
          <p:nvPr/>
        </p:nvSpPr>
        <p:spPr>
          <a:xfrm>
            <a:off x="3048000" y="920750"/>
            <a:ext cx="242887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1. Kết quả đạt được</a:t>
            </a:r>
            <a:endParaRPr/>
          </a:p>
        </p:txBody>
      </p:sp>
      <p:pic>
        <p:nvPicPr>
          <p:cNvPr id="186" name="Google Shape;186;p7" descr="Thực hiện Quy chế dân chủ tại doanh nghiệp: Nhiều tích cực nhưng vẫn còn  hạn chế | Ban Dân vận Trung ương"/>
          <p:cNvPicPr preferRelativeResize="0"/>
          <p:nvPr/>
        </p:nvPicPr>
        <p:blipFill rotWithShape="1">
          <a:blip r:embed="rId3">
            <a:alphaModFix/>
          </a:blip>
          <a:srcRect/>
          <a:stretch/>
        </p:blipFill>
        <p:spPr>
          <a:xfrm>
            <a:off x="4572000" y="1301750"/>
            <a:ext cx="4343400" cy="2738437"/>
          </a:xfrm>
          <a:prstGeom prst="rect">
            <a:avLst/>
          </a:prstGeom>
          <a:noFill/>
          <a:ln>
            <a:noFill/>
          </a:ln>
        </p:spPr>
      </p:pic>
      <p:pic>
        <p:nvPicPr>
          <p:cNvPr id="187" name="Google Shape;187;p7" descr="Quy định về doanh nghiệp tư nhân trong Luật Doanh nghiệp 2020 và 2014"/>
          <p:cNvPicPr preferRelativeResize="0"/>
          <p:nvPr/>
        </p:nvPicPr>
        <p:blipFill rotWithShape="1">
          <a:blip r:embed="rId4">
            <a:alphaModFix/>
          </a:blip>
          <a:srcRect/>
          <a:stretch/>
        </p:blipFill>
        <p:spPr>
          <a:xfrm>
            <a:off x="4564062" y="4129087"/>
            <a:ext cx="4351337" cy="2271712"/>
          </a:xfrm>
          <a:prstGeom prst="rect">
            <a:avLst/>
          </a:prstGeom>
          <a:noFill/>
          <a:ln>
            <a:noFill/>
          </a:ln>
        </p:spPr>
      </p:pic>
      <p:sp>
        <p:nvSpPr>
          <p:cNvPr id="188" name="Google Shape;188;p7"/>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5"/>
        <p:cNvGrpSpPr/>
        <p:nvPr/>
      </p:nvGrpSpPr>
      <p:grpSpPr>
        <a:xfrm>
          <a:off x="0" y="0"/>
          <a:ext cx="0" cy="0"/>
          <a:chOff x="0" y="0"/>
          <a:chExt cx="0" cy="0"/>
        </a:xfrm>
      </p:grpSpPr>
      <p:sp>
        <p:nvSpPr>
          <p:cNvPr id="946" name="Google Shape;946;p7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947" name="Google Shape;947;p70"/>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948" name="Google Shape;948;p70"/>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949" name="Google Shape;949;p7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0"/>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951" name="Google Shape;951;p70"/>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(2) Ban Thanh tra nhân dân ở xã, phường, thị trấn</a:t>
            </a:r>
            <a:endParaRPr/>
          </a:p>
        </p:txBody>
      </p:sp>
      <p:sp>
        <p:nvSpPr>
          <p:cNvPr id="952" name="Google Shape;952;p70"/>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953" name="Google Shape;953;p70"/>
          <p:cNvSpPr txBox="1"/>
          <p:nvPr/>
        </p:nvSpPr>
        <p:spPr>
          <a:xfrm>
            <a:off x="498475" y="2185987"/>
            <a:ext cx="8032750"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Trách nhiệm trong việc bảo đảm hoạt động của Ban Thanh tra nhân dân  </a:t>
            </a:r>
            <a:endParaRPr/>
          </a:p>
        </p:txBody>
      </p:sp>
      <p:sp>
        <p:nvSpPr>
          <p:cNvPr id="954" name="Google Shape;954;p70"/>
          <p:cNvSpPr txBox="1"/>
          <p:nvPr/>
        </p:nvSpPr>
        <p:spPr>
          <a:xfrm>
            <a:off x="1447800" y="2668587"/>
            <a:ext cx="6637337" cy="1000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1800"/>
              <a:buFont typeface="Arial"/>
              <a:buNone/>
            </a:pPr>
            <a:r>
              <a:rPr lang="en-US" sz="1800" b="1" i="0" u="none">
                <a:solidFill>
                  <a:srgbClr val="00B050"/>
                </a:solidFill>
                <a:latin typeface="Arial"/>
                <a:ea typeface="Arial"/>
                <a:cs typeface="Arial"/>
                <a:sym typeface="Arial"/>
              </a:rPr>
              <a:t>1. Ủy ban nhân dân cấp xã có trách nhiệm sau đây:</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955" name="Google Shape;955;p70"/>
          <p:cNvPicPr preferRelativeResize="0"/>
          <p:nvPr/>
        </p:nvPicPr>
        <p:blipFill rotWithShape="1">
          <a:blip r:embed="rId4">
            <a:alphaModFix/>
          </a:blip>
          <a:srcRect/>
          <a:stretch/>
        </p:blipFill>
        <p:spPr>
          <a:xfrm>
            <a:off x="-1554162" y="3028950"/>
            <a:ext cx="12039600" cy="33115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7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961" name="Google Shape;961;p71"/>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962" name="Google Shape;962;p71"/>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963" name="Google Shape;963;p7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1"/>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965" name="Google Shape;965;p71"/>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(2) Ban Thanh tra nhân dân ở xã, phường, thị trấn</a:t>
            </a:r>
            <a:endParaRPr/>
          </a:p>
        </p:txBody>
      </p:sp>
      <p:sp>
        <p:nvSpPr>
          <p:cNvPr id="966" name="Google Shape;966;p71"/>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967" name="Google Shape;967;p71"/>
          <p:cNvSpPr txBox="1"/>
          <p:nvPr/>
        </p:nvSpPr>
        <p:spPr>
          <a:xfrm>
            <a:off x="498475" y="2185987"/>
            <a:ext cx="8032750"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Trách nhiệm trong việc bảo đảm hoạt động của Ban Thanh tra nhân dân  </a:t>
            </a:r>
            <a:endParaRPr/>
          </a:p>
        </p:txBody>
      </p:sp>
      <p:sp>
        <p:nvSpPr>
          <p:cNvPr id="968" name="Google Shape;968;p71"/>
          <p:cNvSpPr txBox="1"/>
          <p:nvPr/>
        </p:nvSpPr>
        <p:spPr>
          <a:xfrm>
            <a:off x="1447800" y="2668587"/>
            <a:ext cx="6637337" cy="1000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1800"/>
              <a:buFont typeface="Arial"/>
              <a:buNone/>
            </a:pPr>
            <a:r>
              <a:rPr lang="en-US" sz="1800" b="1" i="0" u="none">
                <a:solidFill>
                  <a:srgbClr val="00B050"/>
                </a:solidFill>
                <a:latin typeface="Arial"/>
                <a:ea typeface="Arial"/>
                <a:cs typeface="Arial"/>
                <a:sym typeface="Arial"/>
              </a:rPr>
              <a:t>1. Ủy ban nhân dân cấp xã có trách nhiệm sau đây:</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969" name="Google Shape;969;p71"/>
          <p:cNvPicPr preferRelativeResize="0"/>
          <p:nvPr/>
        </p:nvPicPr>
        <p:blipFill rotWithShape="1">
          <a:blip r:embed="rId4">
            <a:alphaModFix/>
          </a:blip>
          <a:srcRect/>
          <a:stretch/>
        </p:blipFill>
        <p:spPr>
          <a:xfrm>
            <a:off x="-1554162" y="3017837"/>
            <a:ext cx="12039600" cy="33464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7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975" name="Google Shape;975;p72"/>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976" name="Google Shape;976;p72"/>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977" name="Google Shape;977;p7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2"/>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979" name="Google Shape;979;p72"/>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(2) Ban Thanh tra nhân dân ở xã, phường, thị trấn</a:t>
            </a:r>
            <a:endParaRPr/>
          </a:p>
        </p:txBody>
      </p:sp>
      <p:sp>
        <p:nvSpPr>
          <p:cNvPr id="980" name="Google Shape;980;p72"/>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981" name="Google Shape;981;p72"/>
          <p:cNvSpPr txBox="1"/>
          <p:nvPr/>
        </p:nvSpPr>
        <p:spPr>
          <a:xfrm>
            <a:off x="498475" y="2185987"/>
            <a:ext cx="8032750"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Trách nhiệm trong việc bảo đảm hoạt động của Ban Thanh tra nhân dân  </a:t>
            </a:r>
            <a:endParaRPr/>
          </a:p>
        </p:txBody>
      </p:sp>
      <p:sp>
        <p:nvSpPr>
          <p:cNvPr id="982" name="Google Shape;982;p72"/>
          <p:cNvSpPr txBox="1"/>
          <p:nvPr/>
        </p:nvSpPr>
        <p:spPr>
          <a:xfrm>
            <a:off x="882650" y="2668587"/>
            <a:ext cx="7648575" cy="1277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1800"/>
              <a:buFont typeface="Arial"/>
              <a:buNone/>
            </a:pPr>
            <a:r>
              <a:rPr lang="en-US" sz="1800" b="1" i="0" u="none">
                <a:solidFill>
                  <a:srgbClr val="00B050"/>
                </a:solidFill>
                <a:latin typeface="Arial"/>
                <a:ea typeface="Arial"/>
                <a:cs typeface="Arial"/>
                <a:sym typeface="Arial"/>
              </a:rPr>
              <a:t>2. Ủy ban Mặt trận Tổ quốc Việt Nam cấp xã có trách nhiệm sau đây:</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983" name="Google Shape;983;p72"/>
          <p:cNvPicPr preferRelativeResize="0"/>
          <p:nvPr/>
        </p:nvPicPr>
        <p:blipFill rotWithShape="1">
          <a:blip r:embed="rId4">
            <a:alphaModFix/>
          </a:blip>
          <a:srcRect/>
          <a:stretch/>
        </p:blipFill>
        <p:spPr>
          <a:xfrm>
            <a:off x="-1554162" y="3017837"/>
            <a:ext cx="12039600" cy="332263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7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989" name="Google Shape;989;p73"/>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990" name="Google Shape;990;p73"/>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991" name="Google Shape;991;p7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3"/>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993" name="Google Shape;993;p73"/>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994" name="Google Shape;994;p73"/>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995" name="Google Shape;995;p73"/>
          <p:cNvSpPr txBox="1"/>
          <p:nvPr/>
        </p:nvSpPr>
        <p:spPr>
          <a:xfrm>
            <a:off x="498475" y="2185987"/>
            <a:ext cx="521652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Tổ chức Ban Giám sát đầu tư của cộng đồng</a:t>
            </a:r>
            <a:endParaRPr/>
          </a:p>
        </p:txBody>
      </p:sp>
      <p:sp>
        <p:nvSpPr>
          <p:cNvPr id="996" name="Google Shape;996;p73"/>
          <p:cNvSpPr txBox="1"/>
          <p:nvPr/>
        </p:nvSpPr>
        <p:spPr>
          <a:xfrm>
            <a:off x="44450" y="2690812"/>
            <a:ext cx="4606925" cy="34782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 Ban Giám sát đầu tư của cộng đồng được </a:t>
            </a:r>
            <a:r>
              <a:rPr lang="en-US" sz="2000" b="1" i="0" u="none">
                <a:solidFill>
                  <a:srgbClr val="FF0000"/>
                </a:solidFill>
                <a:latin typeface="Arial"/>
                <a:ea typeface="Arial"/>
                <a:cs typeface="Arial"/>
                <a:sym typeface="Arial"/>
              </a:rPr>
              <a:t>Ủy ban Mặt trận Tổ quốc Việt Nam cấp xã quyết định thành lập </a:t>
            </a:r>
            <a:r>
              <a:rPr lang="en-US" sz="2000" b="0" i="0" u="none">
                <a:solidFill>
                  <a:srgbClr val="000000"/>
                </a:solidFill>
                <a:latin typeface="Arial"/>
                <a:ea typeface="Arial"/>
                <a:cs typeface="Arial"/>
                <a:sym typeface="Arial"/>
              </a:rPr>
              <a:t>theo từng chương trình, dự án đầu tư công, dự án đầu tư theo phương thức đối tác công tư (PPP) triển khai trên địa bàn cấp xã, chương trình, dự án đầu tư bằng vốn và công sức của cộng đồng dân cư hoặc bằng nguồn tài trợ trực tiếp của các tổ chức, cá nhân cho cấp xã</a:t>
            </a:r>
            <a:endParaRPr/>
          </a:p>
        </p:txBody>
      </p:sp>
      <p:pic>
        <p:nvPicPr>
          <p:cNvPr id="997" name="Google Shape;997;p73" descr="Trình tự, thủ tục, quy trình giám sát đầu tư của cộng đồng"/>
          <p:cNvPicPr preferRelativeResize="0"/>
          <p:nvPr/>
        </p:nvPicPr>
        <p:blipFill rotWithShape="1">
          <a:blip r:embed="rId4">
            <a:alphaModFix/>
          </a:blip>
          <a:srcRect/>
          <a:stretch/>
        </p:blipFill>
        <p:spPr>
          <a:xfrm>
            <a:off x="4876800" y="3222625"/>
            <a:ext cx="3851275" cy="22891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7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1003" name="Google Shape;1003;p74"/>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004" name="Google Shape;1004;p74"/>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1005" name="Google Shape;1005;p7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4"/>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1007" name="Google Shape;1007;p74"/>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1008" name="Google Shape;1008;p74"/>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009" name="Google Shape;1009;p74"/>
          <p:cNvSpPr txBox="1"/>
          <p:nvPr/>
        </p:nvSpPr>
        <p:spPr>
          <a:xfrm>
            <a:off x="498475" y="2185987"/>
            <a:ext cx="521652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Tổ chức Ban Giám sát đầu tư của cộng đồng</a:t>
            </a:r>
            <a:endParaRPr/>
          </a:p>
        </p:txBody>
      </p:sp>
      <p:sp>
        <p:nvSpPr>
          <p:cNvPr id="1010" name="Google Shape;1010;p74"/>
          <p:cNvSpPr txBox="1"/>
          <p:nvPr/>
        </p:nvSpPr>
        <p:spPr>
          <a:xfrm>
            <a:off x="44450" y="2690812"/>
            <a:ext cx="4606925" cy="3416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a:solidFill>
                  <a:srgbClr val="000000"/>
                </a:solidFill>
                <a:latin typeface="Arial"/>
                <a:ea typeface="Arial"/>
                <a:cs typeface="Arial"/>
                <a:sym typeface="Arial"/>
              </a:rPr>
              <a:t>Ban Giám sát đầu tư của cộng đồng có </a:t>
            </a:r>
            <a:r>
              <a:rPr lang="en-US" sz="2400" b="1" i="0" u="none">
                <a:solidFill>
                  <a:srgbClr val="FF0000"/>
                </a:solidFill>
                <a:latin typeface="Arial"/>
                <a:ea typeface="Arial"/>
                <a:cs typeface="Arial"/>
                <a:sym typeface="Arial"/>
              </a:rPr>
              <a:t>ít nhất là 05 thành viên</a:t>
            </a:r>
            <a:r>
              <a:rPr lang="en-US" sz="2400" b="0" i="0" u="none">
                <a:solidFill>
                  <a:srgbClr val="000000"/>
                </a:solidFill>
                <a:latin typeface="Arial"/>
                <a:ea typeface="Arial"/>
                <a:cs typeface="Arial"/>
                <a:sym typeface="Arial"/>
              </a:rPr>
              <a:t>, gồm đại diện Ủy ban Mặt trận Tổ quốc Việt Nam cấp xã, Ban Thanh tra nhân dân ở xã, phường, thị trấn và đại diện người dân trên địa bàn thôn, tổ dân phố nơi có chương trình, dự án</a:t>
            </a:r>
            <a:endParaRPr/>
          </a:p>
        </p:txBody>
      </p:sp>
      <p:pic>
        <p:nvPicPr>
          <p:cNvPr id="1011" name="Google Shape;1011;p74" descr="Quy định mới về tổ chức Ban Thanh tra nhân dân ở xã, phường, thị trấn"/>
          <p:cNvPicPr preferRelativeResize="0"/>
          <p:nvPr/>
        </p:nvPicPr>
        <p:blipFill rotWithShape="1">
          <a:blip r:embed="rId4">
            <a:alphaModFix/>
          </a:blip>
          <a:srcRect/>
          <a:stretch/>
        </p:blipFill>
        <p:spPr>
          <a:xfrm>
            <a:off x="4789487" y="3017837"/>
            <a:ext cx="4300537" cy="249396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7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1017" name="Google Shape;1017;p75"/>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018" name="Google Shape;1018;p75"/>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1019" name="Google Shape;1019;p75"/>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5"/>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1021" name="Google Shape;1021;p75"/>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1022" name="Google Shape;1022;p75"/>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023" name="Google Shape;1023;p75"/>
          <p:cNvSpPr txBox="1"/>
          <p:nvPr/>
        </p:nvSpPr>
        <p:spPr>
          <a:xfrm>
            <a:off x="498475" y="2185987"/>
            <a:ext cx="704532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Ban Giám sát đầu tư của cộng đồng có các nhiệm vụ sau đây</a:t>
            </a:r>
            <a:endParaRPr/>
          </a:p>
        </p:txBody>
      </p:sp>
      <p:pic>
        <p:nvPicPr>
          <p:cNvPr id="1024" name="Google Shape;1024;p75"/>
          <p:cNvPicPr preferRelativeResize="0"/>
          <p:nvPr/>
        </p:nvPicPr>
        <p:blipFill rotWithShape="1">
          <a:blip r:embed="rId4">
            <a:alphaModFix/>
          </a:blip>
          <a:srcRect/>
          <a:stretch/>
        </p:blipFill>
        <p:spPr>
          <a:xfrm>
            <a:off x="-1554162" y="2633662"/>
            <a:ext cx="12039600" cy="370681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7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1030" name="Google Shape;1030;p76"/>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031" name="Google Shape;1031;p76"/>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1032" name="Google Shape;1032;p7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6"/>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1034" name="Google Shape;1034;p76"/>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1035" name="Google Shape;1035;p76"/>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036" name="Google Shape;1036;p76"/>
          <p:cNvSpPr txBox="1"/>
          <p:nvPr/>
        </p:nvSpPr>
        <p:spPr>
          <a:xfrm>
            <a:off x="498475" y="2185987"/>
            <a:ext cx="826452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Ban Giám sát đầu tư của cộng đồng có các quyền hạn sau đây (5 quyền)</a:t>
            </a:r>
            <a:endParaRPr/>
          </a:p>
        </p:txBody>
      </p:sp>
      <p:pic>
        <p:nvPicPr>
          <p:cNvPr id="1037" name="Google Shape;1037;p76"/>
          <p:cNvPicPr preferRelativeResize="0"/>
          <p:nvPr/>
        </p:nvPicPr>
        <p:blipFill rotWithShape="1">
          <a:blip r:embed="rId4">
            <a:alphaModFix/>
          </a:blip>
          <a:srcRect/>
          <a:stretch/>
        </p:blipFill>
        <p:spPr>
          <a:xfrm>
            <a:off x="-1554162" y="2609850"/>
            <a:ext cx="12039600" cy="37306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7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1043" name="Google Shape;1043;p7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044" name="Google Shape;1044;p77"/>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1045" name="Google Shape;1045;p7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7"/>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1047" name="Google Shape;1047;p77"/>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1048" name="Google Shape;1048;p77"/>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049" name="Google Shape;1049;p77"/>
          <p:cNvSpPr txBox="1"/>
          <p:nvPr/>
        </p:nvSpPr>
        <p:spPr>
          <a:xfrm>
            <a:off x="498475" y="2185987"/>
            <a:ext cx="8264525" cy="36988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Ban Giám sát đầu tư của cộng đồng có các quyền hạn sau đây (5 quyền)</a:t>
            </a:r>
            <a:endParaRPr/>
          </a:p>
        </p:txBody>
      </p:sp>
      <p:sp>
        <p:nvSpPr>
          <p:cNvPr id="1050" name="Google Shape;1050;p77"/>
          <p:cNvSpPr txBox="1"/>
          <p:nvPr/>
        </p:nvSpPr>
        <p:spPr>
          <a:xfrm>
            <a:off x="7937" y="2525712"/>
            <a:ext cx="4606925" cy="4092575"/>
          </a:xfrm>
          <a:prstGeom prst="rect">
            <a:avLst/>
          </a:prstGeom>
          <a:solidFill>
            <a:srgbClr val="DAF1D3"/>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a:solidFill>
                  <a:srgbClr val="000000"/>
                </a:solidFill>
                <a:latin typeface="Arial"/>
                <a:ea typeface="Arial"/>
                <a:cs typeface="Arial"/>
                <a:sym typeface="Arial"/>
              </a:rPr>
              <a:t>đ) </a:t>
            </a:r>
            <a:r>
              <a:rPr lang="en-US" sz="2000" b="1" i="0" u="none">
                <a:solidFill>
                  <a:srgbClr val="FF0000"/>
                </a:solidFill>
                <a:latin typeface="Arial"/>
                <a:ea typeface="Arial"/>
                <a:cs typeface="Arial"/>
                <a:sym typeface="Arial"/>
              </a:rPr>
              <a:t>Khi phát hiện dấu hiệu vi phạm pháp luật </a:t>
            </a:r>
            <a:r>
              <a:rPr lang="en-US" sz="2000" b="0" i="0" u="none">
                <a:solidFill>
                  <a:srgbClr val="000000"/>
                </a:solidFill>
                <a:latin typeface="Arial"/>
                <a:ea typeface="Arial"/>
                <a:cs typeface="Arial"/>
                <a:sym typeface="Arial"/>
              </a:rPr>
              <a:t>trong quá trình thực hiện dự án gây ảnh hưởng nghiêm trọng đến sản xuất, an ninh, văn hóa, xã hội, môi trường sinh sống của cộng đồng hoặc chủ đầu tư </a:t>
            </a:r>
            <a:r>
              <a:rPr lang="en-US" sz="2000" b="1" i="0" u="none">
                <a:solidFill>
                  <a:srgbClr val="FF0000"/>
                </a:solidFill>
                <a:latin typeface="Arial"/>
                <a:ea typeface="Arial"/>
                <a:cs typeface="Arial"/>
                <a:sym typeface="Arial"/>
              </a:rPr>
              <a:t>không thực hiện công khai </a:t>
            </a:r>
            <a:r>
              <a:rPr lang="en-US" sz="2000" b="0" i="0" u="none">
                <a:solidFill>
                  <a:srgbClr val="000000"/>
                </a:solidFill>
                <a:latin typeface="Arial"/>
                <a:ea typeface="Arial"/>
                <a:cs typeface="Arial"/>
                <a:sym typeface="Arial"/>
              </a:rPr>
              <a:t>thông tin về chương trình, dự án đầu tư theo quy định của pháp luật thì phản ánh đến cơ quan quản lý nhà nước có thẩm quyền và kiến nghị biện pháp xử lý; </a:t>
            </a:r>
            <a:r>
              <a:rPr lang="en-US" sz="2000" b="0" i="0" u="none">
                <a:solidFill>
                  <a:srgbClr val="FF0000"/>
                </a:solidFill>
                <a:latin typeface="Arial"/>
                <a:ea typeface="Arial"/>
                <a:cs typeface="Arial"/>
                <a:sym typeface="Arial"/>
              </a:rPr>
              <a:t>trường hợp cần thiết thì kiến nghị cấp có thẩm quyền đình chỉ thực hiện đầu tư, vận hành dự án.</a:t>
            </a:r>
            <a:endParaRPr/>
          </a:p>
        </p:txBody>
      </p:sp>
      <p:sp>
        <p:nvSpPr>
          <p:cNvPr id="1051" name="Google Shape;1051;p77"/>
          <p:cNvSpPr txBox="1"/>
          <p:nvPr/>
        </p:nvSpPr>
        <p:spPr>
          <a:xfrm>
            <a:off x="4621212" y="2508250"/>
            <a:ext cx="4522787" cy="1477962"/>
          </a:xfrm>
          <a:prstGeom prst="rect">
            <a:avLst/>
          </a:prstGeom>
          <a:solidFill>
            <a:srgbClr val="CCECFF"/>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d) Tiếp nhận các thông tin do công dân phản ánh để gửi đến các cơ quan quản lý nhà nước có thẩm quyền hoặc tiến hành kiểm tra, giám sát theo phạm vi nhiệm vụ, quyền hạn</a:t>
            </a:r>
            <a:endParaRPr/>
          </a:p>
        </p:txBody>
      </p:sp>
      <p:pic>
        <p:nvPicPr>
          <p:cNvPr id="1052" name="Google Shape;1052;p77" descr="Quy định mới về tổ chức Ban Thanh tra nhân dân ở xã, phường, thị trấn"/>
          <p:cNvPicPr preferRelativeResize="0"/>
          <p:nvPr/>
        </p:nvPicPr>
        <p:blipFill rotWithShape="1">
          <a:blip r:embed="rId4">
            <a:alphaModFix/>
          </a:blip>
          <a:srcRect/>
          <a:stretch/>
        </p:blipFill>
        <p:spPr>
          <a:xfrm>
            <a:off x="4630737" y="3962400"/>
            <a:ext cx="4498975" cy="249396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7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1058" name="Google Shape;1058;p78"/>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059" name="Google Shape;1059;p78"/>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1060" name="Google Shape;1060;p78"/>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8"/>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1062" name="Google Shape;1062;p78"/>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1063" name="Google Shape;1063;p78"/>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064" name="Google Shape;1064;p78"/>
          <p:cNvSpPr txBox="1"/>
          <p:nvPr/>
        </p:nvSpPr>
        <p:spPr>
          <a:xfrm>
            <a:off x="23812" y="2185987"/>
            <a:ext cx="9105900" cy="33813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Trách nhiệm trong việc bảo đảm hoạt động của Ban Giám sát đầu tư của cộng đồng</a:t>
            </a:r>
            <a:endParaRPr/>
          </a:p>
        </p:txBody>
      </p:sp>
      <p:sp>
        <p:nvSpPr>
          <p:cNvPr id="1065" name="Google Shape;1065;p78"/>
          <p:cNvSpPr txBox="1"/>
          <p:nvPr/>
        </p:nvSpPr>
        <p:spPr>
          <a:xfrm>
            <a:off x="685800" y="2641600"/>
            <a:ext cx="76200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800"/>
              <a:buFont typeface="Arial"/>
              <a:buNone/>
            </a:pPr>
            <a:r>
              <a:rPr lang="en-US" sz="1800" b="1" i="0" u="sng">
                <a:solidFill>
                  <a:srgbClr val="002060"/>
                </a:solidFill>
                <a:latin typeface="Arial"/>
                <a:ea typeface="Arial"/>
                <a:cs typeface="Arial"/>
                <a:sym typeface="Arial"/>
              </a:rPr>
              <a:t>1. Ủy ban Mặt trận Tổ quốc Việt Nam cấp xã có trách nhiệm sau đây:</a:t>
            </a:r>
            <a:endParaRPr/>
          </a:p>
        </p:txBody>
      </p:sp>
      <p:pic>
        <p:nvPicPr>
          <p:cNvPr id="1066" name="Google Shape;1066;p78"/>
          <p:cNvPicPr preferRelativeResize="0"/>
          <p:nvPr/>
        </p:nvPicPr>
        <p:blipFill rotWithShape="1">
          <a:blip r:embed="rId4">
            <a:alphaModFix/>
          </a:blip>
          <a:srcRect/>
          <a:stretch/>
        </p:blipFill>
        <p:spPr>
          <a:xfrm>
            <a:off x="-1554162" y="3114675"/>
            <a:ext cx="12039600" cy="326231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7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1072" name="Google Shape;1072;p7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073" name="Google Shape;1073;p79"/>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1074" name="Google Shape;1074;p7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9"/>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1076" name="Google Shape;1076;p79"/>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1077" name="Google Shape;1077;p79"/>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078" name="Google Shape;1078;p79"/>
          <p:cNvSpPr txBox="1"/>
          <p:nvPr/>
        </p:nvSpPr>
        <p:spPr>
          <a:xfrm>
            <a:off x="23812" y="2185987"/>
            <a:ext cx="9105900" cy="33813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Trách nhiệm trong việc bảo đảm hoạt động của Ban Giám sát đầu tư của cộng đồng</a:t>
            </a:r>
            <a:endParaRPr/>
          </a:p>
        </p:txBody>
      </p:sp>
      <p:sp>
        <p:nvSpPr>
          <p:cNvPr id="1079" name="Google Shape;1079;p79"/>
          <p:cNvSpPr txBox="1"/>
          <p:nvPr/>
        </p:nvSpPr>
        <p:spPr>
          <a:xfrm>
            <a:off x="685800" y="2641600"/>
            <a:ext cx="76200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800"/>
              <a:buFont typeface="Arial"/>
              <a:buNone/>
            </a:pPr>
            <a:r>
              <a:rPr lang="en-US" sz="1800" b="1" i="0" u="sng">
                <a:solidFill>
                  <a:srgbClr val="002060"/>
                </a:solidFill>
                <a:latin typeface="Arial"/>
                <a:ea typeface="Arial"/>
                <a:cs typeface="Arial"/>
                <a:sym typeface="Arial"/>
              </a:rPr>
              <a:t>1. Ủy ban Mặt trận Tổ quốc Việt Nam cấp xã có trách nhiệm sau đây:</a:t>
            </a:r>
            <a:endParaRPr/>
          </a:p>
        </p:txBody>
      </p:sp>
      <p:pic>
        <p:nvPicPr>
          <p:cNvPr id="1080" name="Google Shape;1080;p79"/>
          <p:cNvPicPr preferRelativeResize="0"/>
          <p:nvPr/>
        </p:nvPicPr>
        <p:blipFill rotWithShape="1">
          <a:blip r:embed="rId4">
            <a:alphaModFix/>
          </a:blip>
          <a:srcRect/>
          <a:stretch/>
        </p:blipFill>
        <p:spPr>
          <a:xfrm>
            <a:off x="-1554162" y="3084512"/>
            <a:ext cx="12039600" cy="32559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8"/>
          <p:cNvSpPr txBox="1"/>
          <p:nvPr/>
        </p:nvSpPr>
        <p:spPr>
          <a:xfrm>
            <a:off x="0" y="38100"/>
            <a:ext cx="912971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Phần 1. Sự cần thiết ban hành </a:t>
            </a:r>
            <a:endParaRPr/>
          </a:p>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Luật  Thực hiện dân chủ ở cơ sở năm 2022</a:t>
            </a:r>
            <a:endParaRPr/>
          </a:p>
        </p:txBody>
      </p:sp>
      <p:sp>
        <p:nvSpPr>
          <p:cNvPr id="194" name="Google Shape;194;p8"/>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195" name="Google Shape;195;p8"/>
          <p:cNvSpPr txBox="1"/>
          <p:nvPr/>
        </p:nvSpPr>
        <p:spPr>
          <a:xfrm>
            <a:off x="0" y="1290637"/>
            <a:ext cx="89916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2.1. Một số hạn chế, vướng mắc tại Pháp lệnh 34</a:t>
            </a:r>
            <a:endParaRPr/>
          </a:p>
        </p:txBody>
      </p:sp>
      <p:sp>
        <p:nvSpPr>
          <p:cNvPr id="196" name="Google Shape;196;p8"/>
          <p:cNvSpPr txBox="1"/>
          <p:nvPr/>
        </p:nvSpPr>
        <p:spPr>
          <a:xfrm>
            <a:off x="-14287" y="1711325"/>
            <a:ext cx="9144000" cy="1016000"/>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A0AFF"/>
              </a:buClr>
              <a:buSzPts val="2000"/>
              <a:buFont typeface="Arial"/>
              <a:buNone/>
            </a:pPr>
            <a:r>
              <a:rPr lang="en-US" sz="2000" b="0" i="0" u="none">
                <a:solidFill>
                  <a:srgbClr val="0A0AFF"/>
                </a:solidFill>
                <a:latin typeface="Arial"/>
                <a:ea typeface="Arial"/>
                <a:cs typeface="Arial"/>
                <a:sym typeface="Arial"/>
              </a:rPr>
              <a:t>Pháp lệnh thiếu những quy định cụ thể, </a:t>
            </a:r>
            <a:r>
              <a:rPr lang="en-US" sz="2000" b="0" i="0" u="none">
                <a:solidFill>
                  <a:srgbClr val="FF0000"/>
                </a:solidFill>
                <a:latin typeface="Arial"/>
                <a:ea typeface="Arial"/>
                <a:cs typeface="Arial"/>
                <a:sym typeface="Arial"/>
              </a:rPr>
              <a:t>minh bạch về thời hạn</a:t>
            </a:r>
            <a:r>
              <a:rPr lang="en-US" sz="2000" b="0" i="0" u="none">
                <a:solidFill>
                  <a:srgbClr val="0A0AFF"/>
                </a:solidFill>
                <a:latin typeface="Arial"/>
                <a:ea typeface="Arial"/>
                <a:cs typeface="Arial"/>
                <a:sym typeface="Arial"/>
              </a:rPr>
              <a:t>, cách thức công khai nên người dân </a:t>
            </a:r>
            <a:r>
              <a:rPr lang="en-US" sz="2000" b="0" i="0" u="none">
                <a:solidFill>
                  <a:srgbClr val="FF0000"/>
                </a:solidFill>
                <a:latin typeface="Arial"/>
                <a:ea typeface="Arial"/>
                <a:cs typeface="Arial"/>
                <a:sym typeface="Arial"/>
              </a:rPr>
              <a:t>không có khả năng tiếp cận đầy đủ </a:t>
            </a:r>
            <a:r>
              <a:rPr lang="en-US" sz="2000" b="0" i="0" u="none">
                <a:solidFill>
                  <a:srgbClr val="0A0AFF"/>
                </a:solidFill>
                <a:latin typeface="Arial"/>
                <a:ea typeface="Arial"/>
                <a:cs typeface="Arial"/>
                <a:sym typeface="Arial"/>
              </a:rPr>
              <a:t>thông tin để thực hiện quyền năng của mình</a:t>
            </a:r>
            <a:endParaRPr/>
          </a:p>
        </p:txBody>
      </p:sp>
      <p:sp>
        <p:nvSpPr>
          <p:cNvPr id="197" name="Google Shape;197;p8"/>
          <p:cNvSpPr txBox="1"/>
          <p:nvPr/>
        </p:nvSpPr>
        <p:spPr>
          <a:xfrm>
            <a:off x="66675" y="2782887"/>
            <a:ext cx="5410200" cy="36941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Ví dụ</a:t>
            </a:r>
            <a:r>
              <a:rPr lang="en-US" sz="1800" b="0" i="0" u="none">
                <a:solidFill>
                  <a:schemeClr val="dk1"/>
                </a:solidFill>
                <a:latin typeface="Arial"/>
                <a:ea typeface="Arial"/>
                <a:cs typeface="Arial"/>
                <a:sym typeface="Arial"/>
              </a:rPr>
              <a:t>: nhiều địa phương thực hiện việc công khai một cách “</a:t>
            </a:r>
            <a:r>
              <a:rPr lang="en-US" sz="1800" b="0" i="0" u="none">
                <a:solidFill>
                  <a:srgbClr val="FF0000"/>
                </a:solidFill>
                <a:latin typeface="Arial"/>
                <a:ea typeface="Arial"/>
                <a:cs typeface="Arial"/>
                <a:sym typeface="Arial"/>
              </a:rPr>
              <a:t>chiếu lệ</a:t>
            </a:r>
            <a:r>
              <a:rPr lang="en-US" sz="1800" b="0" i="0" u="none">
                <a:solidFill>
                  <a:schemeClr val="dk1"/>
                </a:solidFill>
                <a:latin typeface="Arial"/>
                <a:ea typeface="Arial"/>
                <a:cs typeface="Arial"/>
                <a:sym typeface="Arial"/>
              </a:rPr>
              <a:t>” (tuy vẫn đúng nội dung cần công khai, đúng địa điểm phải công khai nhưng người dân vẫn gặp khó khăn trong việc tiếp thu tất cả nội dung văn bản được công khai, như việc dán thông báo có nhiều trang trên bảng thông báo có lưới bảo vệ...); các văn bản được niêm yết ở tổ dân phố, thôn, bản, ấp </a:t>
            </a:r>
            <a:r>
              <a:rPr lang="en-US" sz="1800" b="0" i="0" u="none">
                <a:solidFill>
                  <a:srgbClr val="FF0000"/>
                </a:solidFill>
                <a:latin typeface="Arial"/>
                <a:ea typeface="Arial"/>
                <a:cs typeface="Arial"/>
                <a:sym typeface="Arial"/>
              </a:rPr>
              <a:t>chưa được bảo quản và cập nhật kịp thời</a:t>
            </a:r>
            <a:r>
              <a:rPr lang="en-US" sz="1800" b="0" i="0" u="none">
                <a:solidFill>
                  <a:schemeClr val="dk1"/>
                </a:solidFill>
                <a:latin typeface="Arial"/>
                <a:ea typeface="Arial"/>
                <a:cs typeface="Arial"/>
                <a:sym typeface="Arial"/>
              </a:rPr>
              <a:t>; nội dung một số khoản mục quyết toán thu, chi các loại quỹ đôi khi chưa đúng quy định; </a:t>
            </a:r>
            <a:r>
              <a:rPr lang="en-US" sz="1800" b="0" i="0" u="none">
                <a:solidFill>
                  <a:srgbClr val="FF0000"/>
                </a:solidFill>
                <a:latin typeface="Arial"/>
                <a:ea typeface="Arial"/>
                <a:cs typeface="Arial"/>
                <a:sym typeface="Arial"/>
              </a:rPr>
              <a:t>tổ chức hội nghị tiếp xúc cử tri thành phần còn hạn chế</a:t>
            </a:r>
            <a:r>
              <a:rPr lang="en-US" sz="1800" b="0" i="0" u="none">
                <a:solidFill>
                  <a:schemeClr val="dk1"/>
                </a:solidFill>
                <a:latin typeface="Arial"/>
                <a:ea typeface="Arial"/>
                <a:cs typeface="Arial"/>
                <a:sym typeface="Arial"/>
              </a:rPr>
              <a:t>, chủ yếu là cán bộ đảng viên, cán bộ chủ chốt tham dự;</a:t>
            </a:r>
            <a:endParaRPr/>
          </a:p>
        </p:txBody>
      </p:sp>
      <p:pic>
        <p:nvPicPr>
          <p:cNvPr id="198" name="Google Shape;198;p8" descr="Đại biểu Hội đồng nhân dân huyện tiếp xúc cử tri tại xã Trà Nam"/>
          <p:cNvPicPr preferRelativeResize="0"/>
          <p:nvPr/>
        </p:nvPicPr>
        <p:blipFill rotWithShape="1">
          <a:blip r:embed="rId3">
            <a:alphaModFix/>
          </a:blip>
          <a:srcRect/>
          <a:stretch/>
        </p:blipFill>
        <p:spPr>
          <a:xfrm>
            <a:off x="5543550" y="2574925"/>
            <a:ext cx="3484562" cy="1957387"/>
          </a:xfrm>
          <a:prstGeom prst="rect">
            <a:avLst/>
          </a:prstGeom>
          <a:noFill/>
          <a:ln>
            <a:noFill/>
          </a:ln>
        </p:spPr>
      </p:pic>
      <p:pic>
        <p:nvPicPr>
          <p:cNvPr id="199" name="Google Shape;199;p8" descr="Bài cuối: Niêm yết công khai thủ tục để thực hiện đúng chức trách |  baotintuc.vn"/>
          <p:cNvPicPr preferRelativeResize="0"/>
          <p:nvPr/>
        </p:nvPicPr>
        <p:blipFill rotWithShape="1">
          <a:blip r:embed="rId4">
            <a:alphaModFix/>
          </a:blip>
          <a:srcRect/>
          <a:stretch/>
        </p:blipFill>
        <p:spPr>
          <a:xfrm>
            <a:off x="5543550" y="4598987"/>
            <a:ext cx="3484562" cy="1847850"/>
          </a:xfrm>
          <a:prstGeom prst="rect">
            <a:avLst/>
          </a:prstGeom>
          <a:noFill/>
          <a:ln>
            <a:noFill/>
          </a:ln>
        </p:spPr>
      </p:pic>
      <p:sp>
        <p:nvSpPr>
          <p:cNvPr id="200" name="Google Shape;200;p8"/>
          <p:cNvSpPr/>
          <p:nvPr/>
        </p:nvSpPr>
        <p:spPr>
          <a:xfrm>
            <a:off x="44767" y="14458"/>
            <a:ext cx="838200" cy="881478"/>
          </a:xfrm>
          <a:prstGeom prst="ellipse">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8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1086" name="Google Shape;1086;p80"/>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087" name="Google Shape;1087;p80"/>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1088" name="Google Shape;1088;p8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0"/>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1090" name="Google Shape;1090;p80"/>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1091" name="Google Shape;1091;p80"/>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092" name="Google Shape;1092;p80"/>
          <p:cNvSpPr txBox="1"/>
          <p:nvPr/>
        </p:nvSpPr>
        <p:spPr>
          <a:xfrm>
            <a:off x="23812" y="2185987"/>
            <a:ext cx="9105900" cy="33813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Trách nhiệm trong việc bảo đảm hoạt động của Ban Giám sát đầu tư của cộng đồng</a:t>
            </a:r>
            <a:endParaRPr/>
          </a:p>
        </p:txBody>
      </p:sp>
      <p:sp>
        <p:nvSpPr>
          <p:cNvPr id="1093" name="Google Shape;1093;p80"/>
          <p:cNvSpPr txBox="1"/>
          <p:nvPr/>
        </p:nvSpPr>
        <p:spPr>
          <a:xfrm>
            <a:off x="685800" y="2641600"/>
            <a:ext cx="7620000" cy="1001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sng">
                <a:solidFill>
                  <a:srgbClr val="FF0000"/>
                </a:solidFill>
                <a:latin typeface="Arial"/>
                <a:ea typeface="Arial"/>
                <a:cs typeface="Arial"/>
                <a:sym typeface="Arial"/>
              </a:rPr>
              <a:t>2. Ủy ban nhân dân cấp xã có trách nhiệm sau đây:</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1094" name="Google Shape;1094;p80"/>
          <p:cNvPicPr preferRelativeResize="0"/>
          <p:nvPr/>
        </p:nvPicPr>
        <p:blipFill rotWithShape="1">
          <a:blip r:embed="rId4">
            <a:alphaModFix/>
          </a:blip>
          <a:srcRect/>
          <a:stretch/>
        </p:blipFill>
        <p:spPr>
          <a:xfrm>
            <a:off x="-1554162" y="3084512"/>
            <a:ext cx="12039600" cy="332263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8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2)</a:t>
            </a:r>
            <a:endParaRPr/>
          </a:p>
        </p:txBody>
      </p:sp>
      <p:sp>
        <p:nvSpPr>
          <p:cNvPr id="1100" name="Google Shape;1100;p81"/>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101" name="Google Shape;1101;p81"/>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XÃ, PHƯỜNG, THỊ TRẤN</a:t>
            </a:r>
            <a:endParaRPr/>
          </a:p>
        </p:txBody>
      </p:sp>
      <p:sp>
        <p:nvSpPr>
          <p:cNvPr id="1102" name="Google Shape;1102;p8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1"/>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A0AFF"/>
              </a:buClr>
              <a:buSzPts val="1800"/>
              <a:buFont typeface="Arial"/>
              <a:buNone/>
            </a:pPr>
            <a:r>
              <a:rPr lang="en-US" sz="1800" b="1" i="0" u="sng">
                <a:solidFill>
                  <a:srgbClr val="0A0AFF"/>
                </a:solidFill>
                <a:latin typeface="Arial"/>
                <a:ea typeface="Arial"/>
                <a:cs typeface="Arial"/>
                <a:sym typeface="Arial"/>
              </a:rPr>
              <a:t>IV. NHÂN DÂN KIỂM TRA, GIÁM SÁT</a:t>
            </a:r>
            <a:endParaRPr/>
          </a:p>
        </p:txBody>
      </p:sp>
      <p:sp>
        <p:nvSpPr>
          <p:cNvPr id="1104" name="Google Shape;1104;p81"/>
          <p:cNvSpPr txBox="1"/>
          <p:nvPr/>
        </p:nvSpPr>
        <p:spPr>
          <a:xfrm>
            <a:off x="23812" y="1757362"/>
            <a:ext cx="9120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Có 3 nội dung</a:t>
            </a:r>
            <a:r>
              <a:rPr lang="en-US" sz="2000" b="0" i="0" u="none">
                <a:solidFill>
                  <a:srgbClr val="000000"/>
                </a:solidFill>
                <a:latin typeface="Arial"/>
                <a:ea typeface="Arial"/>
                <a:cs typeface="Arial"/>
                <a:sym typeface="Arial"/>
              </a:rPr>
              <a:t>: (3) Ban Giám sát đầu tư cộng đồng</a:t>
            </a:r>
            <a:endParaRPr/>
          </a:p>
        </p:txBody>
      </p:sp>
      <p:sp>
        <p:nvSpPr>
          <p:cNvPr id="1105" name="Google Shape;1105;p81"/>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106" name="Google Shape;1106;p81"/>
          <p:cNvSpPr txBox="1"/>
          <p:nvPr/>
        </p:nvSpPr>
        <p:spPr>
          <a:xfrm>
            <a:off x="23812" y="2185987"/>
            <a:ext cx="9105900" cy="33813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Trách nhiệm trong việc bảo đảm hoạt động của Ban Giám sát đầu tư của cộng đồng</a:t>
            </a:r>
            <a:endParaRPr/>
          </a:p>
        </p:txBody>
      </p:sp>
      <p:sp>
        <p:nvSpPr>
          <p:cNvPr id="1107" name="Google Shape;1107;p81"/>
          <p:cNvSpPr txBox="1"/>
          <p:nvPr/>
        </p:nvSpPr>
        <p:spPr>
          <a:xfrm>
            <a:off x="0" y="2641600"/>
            <a:ext cx="9105900" cy="1277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sng">
                <a:solidFill>
                  <a:srgbClr val="FF0000"/>
                </a:solidFill>
                <a:latin typeface="Arial"/>
                <a:ea typeface="Arial"/>
                <a:cs typeface="Arial"/>
                <a:sym typeface="Arial"/>
              </a:rPr>
              <a:t>3. Chủ chương trình, chủ đầu tư, ban quản lý chương trình, dự án có trách nhiệm  </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1108" name="Google Shape;1108;p81"/>
          <p:cNvPicPr preferRelativeResize="0"/>
          <p:nvPr/>
        </p:nvPicPr>
        <p:blipFill rotWithShape="1">
          <a:blip r:embed="rId4">
            <a:alphaModFix/>
          </a:blip>
          <a:srcRect/>
          <a:stretch/>
        </p:blipFill>
        <p:spPr>
          <a:xfrm>
            <a:off x="-1554162" y="3084512"/>
            <a:ext cx="12039600" cy="332263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8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114" name="Google Shape;1114;p82"/>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115" name="Google Shape;1115;p82"/>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116" name="Google Shape;1116;p8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2"/>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 CÔNG KHAI THÔNG TIN Ở CƠ QUAN, ĐƠN VỊ</a:t>
            </a:r>
            <a:endParaRPr/>
          </a:p>
        </p:txBody>
      </p:sp>
      <p:sp>
        <p:nvSpPr>
          <p:cNvPr id="1118" name="Google Shape;1118;p82"/>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119" name="Google Shape;1119;p82"/>
          <p:cNvSpPr txBox="1"/>
          <p:nvPr/>
        </p:nvSpPr>
        <p:spPr>
          <a:xfrm>
            <a:off x="542925" y="1712912"/>
            <a:ext cx="7840662"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Những nội dung người đứng đầu cơ quan, đơn vị phải công khai</a:t>
            </a:r>
            <a:endParaRPr/>
          </a:p>
        </p:txBody>
      </p:sp>
      <p:sp>
        <p:nvSpPr>
          <p:cNvPr id="1120" name="Google Shape;1120;p82"/>
          <p:cNvSpPr txBox="1"/>
          <p:nvPr/>
        </p:nvSpPr>
        <p:spPr>
          <a:xfrm>
            <a:off x="44450" y="2282825"/>
            <a:ext cx="9085262" cy="15541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Trừ các thông tin thuộc bí mật nhà nước, bí mật công tác hoặc thông tin chưa được công khai </a:t>
            </a:r>
            <a:r>
              <a:rPr lang="en-US" sz="1800" b="0" i="0" u="none">
                <a:solidFill>
                  <a:srgbClr val="000000"/>
                </a:solidFill>
                <a:latin typeface="Arial"/>
                <a:ea typeface="Arial"/>
                <a:cs typeface="Arial"/>
                <a:sym typeface="Arial"/>
              </a:rPr>
              <a:t>theo quy định của pháp luật, người đứng đầu cơ quan, đơn vị phải công khai trong nội bộ cơ quan, đơn vị các nội dung sau đây (</a:t>
            </a:r>
            <a:r>
              <a:rPr lang="en-US" sz="1800" b="1" i="0" u="sng">
                <a:solidFill>
                  <a:srgbClr val="0000FF"/>
                </a:solidFill>
                <a:latin typeface="Arial"/>
                <a:ea typeface="Arial"/>
                <a:cs typeface="Arial"/>
                <a:sym typeface="Arial"/>
              </a:rPr>
              <a:t>12 nhóm thông tin</a:t>
            </a:r>
            <a:r>
              <a:rPr lang="en-US" sz="1800" b="0" i="0" u="none">
                <a:solidFill>
                  <a:srgbClr val="000000"/>
                </a:solidFill>
                <a:latin typeface="Arial"/>
                <a:ea typeface="Arial"/>
                <a:cs typeface="Arial"/>
                <a:sym typeface="Arial"/>
              </a:rPr>
              <a:t>):</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1121" name="Google Shape;1121;p82"/>
          <p:cNvPicPr preferRelativeResize="0"/>
          <p:nvPr/>
        </p:nvPicPr>
        <p:blipFill rotWithShape="1">
          <a:blip r:embed="rId4">
            <a:alphaModFix/>
          </a:blip>
          <a:srcRect/>
          <a:stretch/>
        </p:blipFill>
        <p:spPr>
          <a:xfrm>
            <a:off x="-1554162" y="3114675"/>
            <a:ext cx="12039600" cy="3225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8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127" name="Google Shape;1127;p83"/>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128" name="Google Shape;1128;p83"/>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129" name="Google Shape;1129;p8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3"/>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 CÔNG KHAI THÔNG TIN Ở CƠ QUAN, ĐƠN VỊ</a:t>
            </a:r>
            <a:endParaRPr/>
          </a:p>
        </p:txBody>
      </p:sp>
      <p:sp>
        <p:nvSpPr>
          <p:cNvPr id="1131" name="Google Shape;1131;p83"/>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132" name="Google Shape;1132;p83"/>
          <p:cNvSpPr txBox="1"/>
          <p:nvPr/>
        </p:nvSpPr>
        <p:spPr>
          <a:xfrm>
            <a:off x="542925" y="1712912"/>
            <a:ext cx="7840662"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Những nội dung người đứng đầu cơ quan, đơn vị phải công khai</a:t>
            </a:r>
            <a:endParaRPr/>
          </a:p>
        </p:txBody>
      </p:sp>
      <p:sp>
        <p:nvSpPr>
          <p:cNvPr id="1133" name="Google Shape;1133;p83"/>
          <p:cNvSpPr txBox="1"/>
          <p:nvPr/>
        </p:nvSpPr>
        <p:spPr>
          <a:xfrm>
            <a:off x="44450" y="2282825"/>
            <a:ext cx="9085262" cy="15541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Trừ các thông tin thuộc bí mật nhà nước, bí mật công tác hoặc thông tin chưa được công khai </a:t>
            </a:r>
            <a:r>
              <a:rPr lang="en-US" sz="1800" b="0" i="0" u="none">
                <a:solidFill>
                  <a:srgbClr val="000000"/>
                </a:solidFill>
                <a:latin typeface="Arial"/>
                <a:ea typeface="Arial"/>
                <a:cs typeface="Arial"/>
                <a:sym typeface="Arial"/>
              </a:rPr>
              <a:t>theo quy định của pháp luật, người đứng đầu cơ quan, đơn vị phải công khai trong nội bộ cơ quan, đơn vị các nội dung sau đây (</a:t>
            </a:r>
            <a:r>
              <a:rPr lang="en-US" sz="1800" b="1" i="0" u="sng">
                <a:solidFill>
                  <a:srgbClr val="0000FF"/>
                </a:solidFill>
                <a:latin typeface="Arial"/>
                <a:ea typeface="Arial"/>
                <a:cs typeface="Arial"/>
                <a:sym typeface="Arial"/>
              </a:rPr>
              <a:t>12 nhóm thông tin</a:t>
            </a:r>
            <a:r>
              <a:rPr lang="en-US" sz="1800" b="0" i="0" u="none">
                <a:solidFill>
                  <a:srgbClr val="000000"/>
                </a:solidFill>
                <a:latin typeface="Arial"/>
                <a:ea typeface="Arial"/>
                <a:cs typeface="Arial"/>
                <a:sym typeface="Arial"/>
              </a:rPr>
              <a:t>):</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1134" name="Google Shape;1134;p83"/>
          <p:cNvPicPr preferRelativeResize="0"/>
          <p:nvPr/>
        </p:nvPicPr>
        <p:blipFill rotWithShape="1">
          <a:blip r:embed="rId4">
            <a:alphaModFix/>
          </a:blip>
          <a:srcRect/>
          <a:stretch/>
        </p:blipFill>
        <p:spPr>
          <a:xfrm>
            <a:off x="-1554162" y="3114675"/>
            <a:ext cx="12039600" cy="32988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8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140" name="Google Shape;1140;p84"/>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141" name="Google Shape;1141;p84"/>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142" name="Google Shape;1142;p8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84"/>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 CÔNG KHAI THÔNG TIN Ở CƠ QUAN, ĐƠN VỊ</a:t>
            </a:r>
            <a:endParaRPr/>
          </a:p>
        </p:txBody>
      </p:sp>
      <p:sp>
        <p:nvSpPr>
          <p:cNvPr id="1144" name="Google Shape;1144;p84"/>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145" name="Google Shape;1145;p84"/>
          <p:cNvSpPr txBox="1"/>
          <p:nvPr/>
        </p:nvSpPr>
        <p:spPr>
          <a:xfrm>
            <a:off x="542925" y="1712912"/>
            <a:ext cx="7840662"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Những nội dung người đứng đầu cơ quan, đơn vị phải công khai</a:t>
            </a:r>
            <a:endParaRPr/>
          </a:p>
        </p:txBody>
      </p:sp>
      <p:sp>
        <p:nvSpPr>
          <p:cNvPr id="1146" name="Google Shape;1146;p84"/>
          <p:cNvSpPr txBox="1"/>
          <p:nvPr/>
        </p:nvSpPr>
        <p:spPr>
          <a:xfrm>
            <a:off x="44450" y="2282825"/>
            <a:ext cx="9085262" cy="15541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Trừ các thông tin thuộc bí mật nhà nước, bí mật công tác hoặc thông tin chưa được công khai </a:t>
            </a:r>
            <a:r>
              <a:rPr lang="en-US" sz="1800" b="0" i="0" u="none">
                <a:solidFill>
                  <a:srgbClr val="000000"/>
                </a:solidFill>
                <a:latin typeface="Arial"/>
                <a:ea typeface="Arial"/>
                <a:cs typeface="Arial"/>
                <a:sym typeface="Arial"/>
              </a:rPr>
              <a:t>theo quy định của pháp luật, người đứng đầu cơ quan, đơn vị phải công khai trong nội bộ cơ quan, đơn vị các nội dung sau đây (</a:t>
            </a:r>
            <a:r>
              <a:rPr lang="en-US" sz="1800" b="1" i="0" u="sng">
                <a:solidFill>
                  <a:srgbClr val="0000FF"/>
                </a:solidFill>
                <a:latin typeface="Arial"/>
                <a:ea typeface="Arial"/>
                <a:cs typeface="Arial"/>
                <a:sym typeface="Arial"/>
              </a:rPr>
              <a:t>12 nhóm thông tin</a:t>
            </a:r>
            <a:r>
              <a:rPr lang="en-US" sz="1800" b="0" i="0" u="none">
                <a:solidFill>
                  <a:srgbClr val="000000"/>
                </a:solidFill>
                <a:latin typeface="Arial"/>
                <a:ea typeface="Arial"/>
                <a:cs typeface="Arial"/>
                <a:sym typeface="Arial"/>
              </a:rPr>
              <a:t>):</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1147" name="Google Shape;1147;p84"/>
          <p:cNvPicPr preferRelativeResize="0"/>
          <p:nvPr/>
        </p:nvPicPr>
        <p:blipFill rotWithShape="1">
          <a:blip r:embed="rId4">
            <a:alphaModFix/>
          </a:blip>
          <a:srcRect/>
          <a:stretch/>
        </p:blipFill>
        <p:spPr>
          <a:xfrm>
            <a:off x="-1554162" y="3114675"/>
            <a:ext cx="12039600" cy="32258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152" name="Google Shape;1152;p85" descr="Công khai thời điểm cuối năm học 2021-2022 thời điểm tháng 6/2022 | Mầm non  Ngũ Đoan"/>
          <p:cNvPicPr preferRelativeResize="0"/>
          <p:nvPr/>
        </p:nvPicPr>
        <p:blipFill rotWithShape="1">
          <a:blip r:embed="rId3">
            <a:alphaModFix/>
          </a:blip>
          <a:srcRect/>
          <a:stretch/>
        </p:blipFill>
        <p:spPr>
          <a:xfrm>
            <a:off x="5348287" y="2533650"/>
            <a:ext cx="3578225" cy="2374900"/>
          </a:xfrm>
          <a:prstGeom prst="rect">
            <a:avLst/>
          </a:prstGeom>
          <a:noFill/>
          <a:ln>
            <a:noFill/>
          </a:ln>
        </p:spPr>
      </p:pic>
      <p:sp>
        <p:nvSpPr>
          <p:cNvPr id="1153" name="Google Shape;1153;p8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154" name="Google Shape;1154;p85"/>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155" name="Google Shape;1155;p85"/>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156" name="Google Shape;1156;p85"/>
          <p:cNvSpPr/>
          <p:nvPr/>
        </p:nvSpPr>
        <p:spPr>
          <a:xfrm>
            <a:off x="44767" y="14458"/>
            <a:ext cx="838200" cy="881478"/>
          </a:xfrm>
          <a:prstGeom prst="ellipse">
            <a:avLst/>
          </a:prstGeom>
          <a:blipFill rotWithShape="1">
            <a:blip r:embed="rId4">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5"/>
          <p:cNvSpPr txBox="1"/>
          <p:nvPr/>
        </p:nvSpPr>
        <p:spPr>
          <a:xfrm>
            <a:off x="0" y="1346200"/>
            <a:ext cx="64801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 CÔNG KHAI THÔNG TIN Ở CƠ QUAN, ĐƠN VỊ</a:t>
            </a:r>
            <a:endParaRPr/>
          </a:p>
        </p:txBody>
      </p:sp>
      <p:sp>
        <p:nvSpPr>
          <p:cNvPr id="1158" name="Google Shape;1158;p85"/>
          <p:cNvSpPr txBox="1"/>
          <p:nvPr/>
        </p:nvSpPr>
        <p:spPr>
          <a:xfrm>
            <a:off x="0" y="3173412"/>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159" name="Google Shape;1159;p85"/>
          <p:cNvSpPr txBox="1"/>
          <p:nvPr/>
        </p:nvSpPr>
        <p:spPr>
          <a:xfrm>
            <a:off x="542925" y="1712912"/>
            <a:ext cx="7840662"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Hình thức và thời điểm công khai thông tin ở cơ quan, đơn vị</a:t>
            </a:r>
            <a:endParaRPr/>
          </a:p>
        </p:txBody>
      </p:sp>
      <p:sp>
        <p:nvSpPr>
          <p:cNvPr id="1160" name="Google Shape;1160;p85"/>
          <p:cNvSpPr txBox="1"/>
          <p:nvPr/>
        </p:nvSpPr>
        <p:spPr>
          <a:xfrm>
            <a:off x="1828800" y="2201862"/>
            <a:ext cx="5788025" cy="1000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Các hình thức công khai thông tin bao gồm:</a:t>
            </a:r>
            <a:endParaRPr/>
          </a:p>
          <a:p>
            <a:pPr marL="0" marR="0" lvl="0" indent="0" algn="l" rtl="0">
              <a:lnSpc>
                <a:spcPct val="100000"/>
              </a:lnSpc>
              <a:spcBef>
                <a:spcPts val="60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r>
            <a:br>
              <a:rPr lang="en-US" sz="1800" b="0" i="0" u="none">
                <a:solidFill>
                  <a:schemeClr val="dk1"/>
                </a:solidFill>
                <a:latin typeface="Arial"/>
                <a:ea typeface="Arial"/>
                <a:cs typeface="Arial"/>
                <a:sym typeface="Arial"/>
              </a:rPr>
            </a:br>
            <a:endParaRPr/>
          </a:p>
        </p:txBody>
      </p:sp>
      <p:pic>
        <p:nvPicPr>
          <p:cNvPr id="1161" name="Google Shape;1161;p85"/>
          <p:cNvPicPr preferRelativeResize="0"/>
          <p:nvPr/>
        </p:nvPicPr>
        <p:blipFill rotWithShape="1">
          <a:blip r:embed="rId5">
            <a:alphaModFix/>
          </a:blip>
          <a:srcRect/>
          <a:stretch/>
        </p:blipFill>
        <p:spPr>
          <a:xfrm>
            <a:off x="-457200" y="2481262"/>
            <a:ext cx="6096000" cy="4144962"/>
          </a:xfrm>
          <a:prstGeom prst="rect">
            <a:avLst/>
          </a:prstGeom>
          <a:noFill/>
          <a:ln>
            <a:noFill/>
          </a:ln>
        </p:spPr>
      </p:pic>
      <p:sp>
        <p:nvSpPr>
          <p:cNvPr id="1162" name="Google Shape;1162;p85"/>
          <p:cNvSpPr txBox="1"/>
          <p:nvPr/>
        </p:nvSpPr>
        <p:spPr>
          <a:xfrm>
            <a:off x="5160962" y="4773612"/>
            <a:ext cx="3968750" cy="175418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Thời điểm công khai </a:t>
            </a:r>
            <a:r>
              <a:rPr lang="en-US" sz="1800" b="1" i="0" u="none">
                <a:solidFill>
                  <a:srgbClr val="FF0000"/>
                </a:solidFill>
                <a:latin typeface="Arial"/>
                <a:ea typeface="Arial"/>
                <a:cs typeface="Arial"/>
                <a:sym typeface="Arial"/>
              </a:rPr>
              <a:t>chậm nhất là 05 ngày làm việc</a:t>
            </a:r>
            <a:r>
              <a:rPr lang="en-US" sz="1800" b="0" i="0" u="none">
                <a:solidFill>
                  <a:srgbClr val="000000"/>
                </a:solidFill>
                <a:latin typeface="Arial"/>
                <a:ea typeface="Arial"/>
                <a:cs typeface="Arial"/>
                <a:sym typeface="Arial"/>
              </a:rPr>
              <a:t> kể từ ngày có quyết định, văn bản của cơ quan có thẩm quyền về nội dung cần công khai, trừ trường hợp pháp luật có quy định khác.</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8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168" name="Google Shape;1168;p86"/>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169" name="Google Shape;1169;p86"/>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170" name="Google Shape;1170;p8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6"/>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II. CÁN BỘ, CÔNG CHỨC, VIÊN CHỨC, NGƯỜI LAO ĐỘNG </a:t>
            </a:r>
            <a:r>
              <a:rPr lang="en-US" sz="1800" b="1" i="0" u="sng">
                <a:solidFill>
                  <a:srgbClr val="FF0000"/>
                </a:solidFill>
                <a:latin typeface="Arial"/>
                <a:ea typeface="Arial"/>
                <a:cs typeface="Arial"/>
                <a:sym typeface="Arial"/>
              </a:rPr>
              <a:t>BÀN VÀ QUYẾT ĐỊNH</a:t>
            </a:r>
            <a:endParaRPr/>
          </a:p>
        </p:txBody>
      </p:sp>
      <p:sp>
        <p:nvSpPr>
          <p:cNvPr id="1172" name="Google Shape;1172;p86"/>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173" name="Google Shape;1173;p86"/>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Những nội dung CBCCVC, người lao động bàn và quyết định</a:t>
            </a:r>
            <a:endParaRPr/>
          </a:p>
        </p:txBody>
      </p:sp>
      <p:pic>
        <p:nvPicPr>
          <p:cNvPr id="1174" name="Google Shape;1174;p86"/>
          <p:cNvPicPr preferRelativeResize="0"/>
          <p:nvPr/>
        </p:nvPicPr>
        <p:blipFill rotWithShape="1">
          <a:blip r:embed="rId4">
            <a:alphaModFix/>
          </a:blip>
          <a:srcRect/>
          <a:stretch/>
        </p:blipFill>
        <p:spPr>
          <a:xfrm>
            <a:off x="-1554162" y="2298700"/>
            <a:ext cx="12039600" cy="40417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8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180" name="Google Shape;1180;p8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181" name="Google Shape;1181;p87"/>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182" name="Google Shape;1182;p8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7"/>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II. CÁN BỘ, CÔNG CHỨC, VIÊN CHỨC, NGƯỜI LAO ĐỘNG </a:t>
            </a:r>
            <a:r>
              <a:rPr lang="en-US" sz="1800" b="1" i="0" u="sng">
                <a:solidFill>
                  <a:srgbClr val="FF0000"/>
                </a:solidFill>
                <a:latin typeface="Arial"/>
                <a:ea typeface="Arial"/>
                <a:cs typeface="Arial"/>
                <a:sym typeface="Arial"/>
              </a:rPr>
              <a:t>BÀN VÀ QUYẾT ĐỊNH</a:t>
            </a:r>
            <a:endParaRPr/>
          </a:p>
        </p:txBody>
      </p:sp>
      <p:sp>
        <p:nvSpPr>
          <p:cNvPr id="1184" name="Google Shape;1184;p87"/>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185" name="Google Shape;1185;p87"/>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Những nội dung CBCCVC, người lao động bàn và quyết định</a:t>
            </a:r>
            <a:endParaRPr/>
          </a:p>
        </p:txBody>
      </p:sp>
      <p:pic>
        <p:nvPicPr>
          <p:cNvPr id="1186" name="Google Shape;1186;p87"/>
          <p:cNvPicPr preferRelativeResize="0"/>
          <p:nvPr/>
        </p:nvPicPr>
        <p:blipFill rotWithShape="1">
          <a:blip r:embed="rId4">
            <a:alphaModFix/>
          </a:blip>
          <a:srcRect/>
          <a:stretch/>
        </p:blipFill>
        <p:spPr>
          <a:xfrm>
            <a:off x="-1554162" y="2298700"/>
            <a:ext cx="12039600" cy="40417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8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192" name="Google Shape;1192;p88"/>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193" name="Google Shape;1193;p88"/>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194" name="Google Shape;1194;p88"/>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8"/>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II. CÁN BỘ, CÔNG CHỨC, VIÊN CHỨC, NGƯỜI LAO ĐỘNG </a:t>
            </a:r>
            <a:r>
              <a:rPr lang="en-US" sz="1800" b="1" i="0" u="sng">
                <a:solidFill>
                  <a:srgbClr val="FF0000"/>
                </a:solidFill>
                <a:latin typeface="Arial"/>
                <a:ea typeface="Arial"/>
                <a:cs typeface="Arial"/>
                <a:sym typeface="Arial"/>
              </a:rPr>
              <a:t>BÀN VÀ QUYẾT ĐỊNH</a:t>
            </a:r>
            <a:endParaRPr/>
          </a:p>
        </p:txBody>
      </p:sp>
      <p:sp>
        <p:nvSpPr>
          <p:cNvPr id="1196" name="Google Shape;1196;p88"/>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197" name="Google Shape;1197;p88"/>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Hình thức CBCCVC, người lao động bàn và quyết định</a:t>
            </a:r>
            <a:endParaRPr/>
          </a:p>
        </p:txBody>
      </p:sp>
      <p:pic>
        <p:nvPicPr>
          <p:cNvPr id="1198" name="Google Shape;1198;p88" descr="Quy định mới về tổ chức hội nghị CBCCVC, người lao động"/>
          <p:cNvPicPr preferRelativeResize="0"/>
          <p:nvPr/>
        </p:nvPicPr>
        <p:blipFill rotWithShape="1">
          <a:blip r:embed="rId4">
            <a:alphaModFix/>
          </a:blip>
          <a:srcRect/>
          <a:stretch/>
        </p:blipFill>
        <p:spPr>
          <a:xfrm>
            <a:off x="381000" y="3059112"/>
            <a:ext cx="3714750" cy="2862262"/>
          </a:xfrm>
          <a:prstGeom prst="rect">
            <a:avLst/>
          </a:prstGeom>
          <a:noFill/>
          <a:ln>
            <a:noFill/>
          </a:ln>
        </p:spPr>
      </p:pic>
      <p:sp>
        <p:nvSpPr>
          <p:cNvPr id="1199" name="Google Shape;1199;p88"/>
          <p:cNvSpPr txBox="1"/>
          <p:nvPr/>
        </p:nvSpPr>
        <p:spPr>
          <a:xfrm>
            <a:off x="228600" y="2209800"/>
            <a:ext cx="386715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1. Thông qua Hội nghị CBCCVC người lao động</a:t>
            </a:r>
            <a:endParaRPr/>
          </a:p>
        </p:txBody>
      </p:sp>
      <p:sp>
        <p:nvSpPr>
          <p:cNvPr id="1200" name="Google Shape;1200;p88"/>
          <p:cNvSpPr txBox="1"/>
          <p:nvPr/>
        </p:nvSpPr>
        <p:spPr>
          <a:xfrm>
            <a:off x="4354512" y="2170112"/>
            <a:ext cx="4606925" cy="1477962"/>
          </a:xfrm>
          <a:prstGeom prst="rect">
            <a:avLst/>
          </a:prstGeom>
          <a:solidFill>
            <a:srgbClr val="FAE8D5"/>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Trường hợp không thể họp được thì người đứng đầu cơ quan, đơn vị sau khi đã thống nhất với Ban Chấp hành Công đoàn cơ quan, đơn vị </a:t>
            </a:r>
            <a:r>
              <a:rPr lang="en-US" sz="1800" b="1" i="0" u="none">
                <a:solidFill>
                  <a:srgbClr val="000000"/>
                </a:solidFill>
                <a:latin typeface="Arial"/>
                <a:ea typeface="Arial"/>
                <a:cs typeface="Arial"/>
                <a:sym typeface="Arial"/>
              </a:rPr>
              <a:t>quyết định tổ chức gửi phiếu lấy ý kiến </a:t>
            </a:r>
            <a:endParaRPr/>
          </a:p>
        </p:txBody>
      </p:sp>
      <p:pic>
        <p:nvPicPr>
          <p:cNvPr id="1201" name="Google Shape;1201;p88" descr="Top 4 mẫu Phiếu khảo sát chuẩn, được dùng nhiều nhất"/>
          <p:cNvPicPr preferRelativeResize="0"/>
          <p:nvPr/>
        </p:nvPicPr>
        <p:blipFill rotWithShape="1">
          <a:blip r:embed="rId5">
            <a:alphaModFix/>
          </a:blip>
          <a:srcRect/>
          <a:stretch/>
        </p:blipFill>
        <p:spPr>
          <a:xfrm>
            <a:off x="4352925" y="3937000"/>
            <a:ext cx="4606925" cy="24701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8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207" name="Google Shape;1207;p8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208" name="Google Shape;1208;p89"/>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209" name="Google Shape;1209;p8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9"/>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II. CÁN BỘ, CÔNG CHỨC, VIÊN CHỨC, NGƯỜI LAO ĐỘNG </a:t>
            </a:r>
            <a:r>
              <a:rPr lang="en-US" sz="1800" b="1" i="0" u="sng">
                <a:solidFill>
                  <a:srgbClr val="FF0000"/>
                </a:solidFill>
                <a:latin typeface="Arial"/>
                <a:ea typeface="Arial"/>
                <a:cs typeface="Arial"/>
                <a:sym typeface="Arial"/>
              </a:rPr>
              <a:t>BÀN VÀ QUYẾT ĐỊNH</a:t>
            </a:r>
            <a:endParaRPr/>
          </a:p>
        </p:txBody>
      </p:sp>
      <p:sp>
        <p:nvSpPr>
          <p:cNvPr id="1211" name="Google Shape;1211;p89"/>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212" name="Google Shape;1212;p89"/>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Tổ chức hội nghị cán bộ, công chức, viên chức, người lao động</a:t>
            </a:r>
            <a:endParaRPr/>
          </a:p>
        </p:txBody>
      </p:sp>
      <p:pic>
        <p:nvPicPr>
          <p:cNvPr id="1213" name="Google Shape;1213;p89" descr="Thẩm quyền và quyết định bổ nhiệm người đứng đầu chi nhánh"/>
          <p:cNvPicPr preferRelativeResize="0"/>
          <p:nvPr/>
        </p:nvPicPr>
        <p:blipFill rotWithShape="1">
          <a:blip r:embed="rId4">
            <a:alphaModFix/>
          </a:blip>
          <a:srcRect/>
          <a:stretch/>
        </p:blipFill>
        <p:spPr>
          <a:xfrm>
            <a:off x="463550" y="2519362"/>
            <a:ext cx="3017837" cy="1793875"/>
          </a:xfrm>
          <a:prstGeom prst="rect">
            <a:avLst/>
          </a:prstGeom>
          <a:noFill/>
          <a:ln>
            <a:noFill/>
          </a:ln>
        </p:spPr>
      </p:pic>
      <p:pic>
        <p:nvPicPr>
          <p:cNvPr id="1214" name="Google Shape;1214;p89" descr="VAI TRÒ CỦA CÔNG ĐOÀN TRONG VIỆC THỰC HIỆN CHỨC NĂNG BẢO VỆ LỢI ÍCH CHO  NGƯỜI LAO ĐỘNG TRONG GIAI ĐOẠN HIỆN NAY"/>
          <p:cNvPicPr preferRelativeResize="0"/>
          <p:nvPr/>
        </p:nvPicPr>
        <p:blipFill rotWithShape="1">
          <a:blip r:embed="rId5">
            <a:alphaModFix/>
          </a:blip>
          <a:srcRect/>
          <a:stretch/>
        </p:blipFill>
        <p:spPr>
          <a:xfrm>
            <a:off x="5257800" y="2524125"/>
            <a:ext cx="3048000" cy="1789112"/>
          </a:xfrm>
          <a:prstGeom prst="rect">
            <a:avLst/>
          </a:prstGeom>
          <a:noFill/>
          <a:ln>
            <a:noFill/>
          </a:ln>
        </p:spPr>
      </p:pic>
      <p:sp>
        <p:nvSpPr>
          <p:cNvPr id="1215" name="Google Shape;1215;p89"/>
          <p:cNvSpPr txBox="1"/>
          <p:nvPr/>
        </p:nvSpPr>
        <p:spPr>
          <a:xfrm>
            <a:off x="44450" y="4419600"/>
            <a:ext cx="9055100" cy="369887"/>
          </a:xfrm>
          <a:prstGeom prst="rect">
            <a:avLst/>
          </a:prstGeom>
          <a:solidFill>
            <a:srgbClr val="FAE8D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Người đứng đầu cơ quan chủ trì, phối hợp với Công đoàn tổ chức</a:t>
            </a:r>
            <a:endParaRPr/>
          </a:p>
        </p:txBody>
      </p:sp>
      <p:sp>
        <p:nvSpPr>
          <p:cNvPr id="1216" name="Google Shape;1216;p89"/>
          <p:cNvSpPr txBox="1"/>
          <p:nvPr/>
        </p:nvSpPr>
        <p:spPr>
          <a:xfrm>
            <a:off x="49212" y="4852987"/>
            <a:ext cx="9055100" cy="16319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Hội nghị được tổ chức hợp lệ khi </a:t>
            </a:r>
            <a:r>
              <a:rPr lang="en-US" sz="2000" b="0" i="0" u="none">
                <a:solidFill>
                  <a:srgbClr val="000000"/>
                </a:solidFill>
                <a:latin typeface="Arial"/>
                <a:ea typeface="Arial"/>
                <a:cs typeface="Arial"/>
                <a:sym typeface="Arial"/>
              </a:rPr>
              <a:t>có ít nhất là 2/3 tổng số CBCCVC NLĐ của cơ quan, đơn vị hoặc </a:t>
            </a:r>
            <a:r>
              <a:rPr lang="en-US" sz="2000" b="1" i="0" u="none">
                <a:solidFill>
                  <a:srgbClr val="0C0100"/>
                </a:solidFill>
                <a:latin typeface="Arial"/>
                <a:ea typeface="Arial"/>
                <a:cs typeface="Arial"/>
                <a:sym typeface="Arial"/>
              </a:rPr>
              <a:t>ít nhất là 2/3 </a:t>
            </a:r>
            <a:r>
              <a:rPr lang="en-US" sz="2000" b="0" i="0" u="none">
                <a:solidFill>
                  <a:srgbClr val="000000"/>
                </a:solidFill>
                <a:latin typeface="Arial"/>
                <a:ea typeface="Arial"/>
                <a:cs typeface="Arial"/>
                <a:sym typeface="Arial"/>
              </a:rPr>
              <a:t>tổng số đại biểu được triệu tập có mặt. Nghị quyết, quyết định của hội nghị được thông qua khi </a:t>
            </a:r>
            <a:r>
              <a:rPr lang="en-US" sz="2000" b="1" i="0" u="none">
                <a:solidFill>
                  <a:srgbClr val="FF0000"/>
                </a:solidFill>
                <a:latin typeface="Arial"/>
                <a:ea typeface="Arial"/>
                <a:cs typeface="Arial"/>
                <a:sym typeface="Arial"/>
              </a:rPr>
              <a:t>có trên 50% </a:t>
            </a:r>
            <a:r>
              <a:rPr lang="en-US" sz="2000" b="0" i="0" u="none">
                <a:solidFill>
                  <a:srgbClr val="000000"/>
                </a:solidFill>
                <a:latin typeface="Arial"/>
                <a:ea typeface="Arial"/>
                <a:cs typeface="Arial"/>
                <a:sym typeface="Arial"/>
              </a:rPr>
              <a:t>tổng số người dự hội nghị tán thành và nội dung không trái với quy định của pháp luật, phù hợp với đạo đức xã hội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9"/>
          <p:cNvSpPr txBox="1"/>
          <p:nvPr/>
        </p:nvSpPr>
        <p:spPr>
          <a:xfrm>
            <a:off x="0" y="38100"/>
            <a:ext cx="912971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Phần 1. Sự cần thiết ban hành </a:t>
            </a:r>
            <a:endParaRPr/>
          </a:p>
          <a:p>
            <a:pPr marL="0" marR="0" lvl="0" indent="0" algn="ctr" rtl="0">
              <a:lnSpc>
                <a:spcPct val="100000"/>
              </a:lnSpc>
              <a:spcBef>
                <a:spcPts val="0"/>
              </a:spcBef>
              <a:spcAft>
                <a:spcPts val="0"/>
              </a:spcAft>
              <a:buClr>
                <a:srgbClr val="FFFF00"/>
              </a:buClr>
              <a:buSzPts val="2800"/>
              <a:buFont typeface="Arial"/>
              <a:buNone/>
            </a:pPr>
            <a:r>
              <a:rPr lang="en-US" sz="2800" b="1" i="1" u="none">
                <a:solidFill>
                  <a:srgbClr val="FFFF00"/>
                </a:solidFill>
                <a:latin typeface="Arial"/>
                <a:ea typeface="Arial"/>
                <a:cs typeface="Arial"/>
                <a:sym typeface="Arial"/>
              </a:rPr>
              <a:t>Luật  Thực hiện dân chủ ở cơ sở năm 2022</a:t>
            </a:r>
            <a:endParaRPr/>
          </a:p>
        </p:txBody>
      </p:sp>
      <p:sp>
        <p:nvSpPr>
          <p:cNvPr id="206" name="Google Shape;206;p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207" name="Google Shape;207;p9"/>
          <p:cNvSpPr txBox="1"/>
          <p:nvPr/>
        </p:nvSpPr>
        <p:spPr>
          <a:xfrm>
            <a:off x="3048000" y="920750"/>
            <a:ext cx="2428875" cy="369887"/>
          </a:xfrm>
          <a:prstGeom prst="rect">
            <a:avLst/>
          </a:prstGeom>
          <a:solidFill>
            <a:srgbClr val="CCD7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2. Hạn chế, bất cập</a:t>
            </a:r>
            <a:endParaRPr/>
          </a:p>
        </p:txBody>
      </p:sp>
      <p:sp>
        <p:nvSpPr>
          <p:cNvPr id="208" name="Google Shape;208;p9"/>
          <p:cNvSpPr txBox="1"/>
          <p:nvPr/>
        </p:nvSpPr>
        <p:spPr>
          <a:xfrm>
            <a:off x="0" y="1290637"/>
            <a:ext cx="89916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4D"/>
              </a:buClr>
              <a:buSzPts val="1800"/>
              <a:buFont typeface="Arial"/>
              <a:buNone/>
            </a:pPr>
            <a:r>
              <a:rPr lang="en-US" sz="1800" b="1" i="0" u="none">
                <a:solidFill>
                  <a:srgbClr val="00004D"/>
                </a:solidFill>
                <a:latin typeface="Arial"/>
                <a:ea typeface="Arial"/>
                <a:cs typeface="Arial"/>
                <a:sym typeface="Arial"/>
              </a:rPr>
              <a:t>2.1. Một số hạn chế, vướng mắc tại Pháp lệnh 34</a:t>
            </a:r>
            <a:endParaRPr/>
          </a:p>
        </p:txBody>
      </p:sp>
      <p:sp>
        <p:nvSpPr>
          <p:cNvPr id="209" name="Google Shape;209;p9"/>
          <p:cNvSpPr txBox="1"/>
          <p:nvPr/>
        </p:nvSpPr>
        <p:spPr>
          <a:xfrm>
            <a:off x="152400" y="1670050"/>
            <a:ext cx="8977312" cy="8318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Phạm vi các vấn đề để Nhân dân quyết định còn tương đối hạn chế (gồm 2 nội dung): </a:t>
            </a:r>
            <a:endParaRPr/>
          </a:p>
        </p:txBody>
      </p:sp>
      <p:pic>
        <p:nvPicPr>
          <p:cNvPr id="210" name="Google Shape;210;p9"/>
          <p:cNvPicPr preferRelativeResize="0"/>
          <p:nvPr/>
        </p:nvPicPr>
        <p:blipFill rotWithShape="1">
          <a:blip r:embed="rId3">
            <a:alphaModFix/>
          </a:blip>
          <a:srcRect/>
          <a:stretch/>
        </p:blipFill>
        <p:spPr>
          <a:xfrm>
            <a:off x="-1676400" y="2547937"/>
            <a:ext cx="12496800" cy="400526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90"/>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222" name="Google Shape;1222;p90"/>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223" name="Google Shape;1223;p90"/>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224" name="Google Shape;1224;p90"/>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0"/>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III. CÁN BỘ, CÔNG CHỨC, VIÊN CHỨC, NGƯỜI LAO ĐỘNG </a:t>
            </a:r>
            <a:r>
              <a:rPr lang="en-US" sz="1800" b="1" i="0" u="sng">
                <a:solidFill>
                  <a:srgbClr val="FF0000"/>
                </a:solidFill>
                <a:latin typeface="Arial"/>
                <a:ea typeface="Arial"/>
                <a:cs typeface="Arial"/>
                <a:sym typeface="Arial"/>
              </a:rPr>
              <a:t>THAM GIA Ý KIẾN</a:t>
            </a:r>
            <a:endParaRPr/>
          </a:p>
        </p:txBody>
      </p:sp>
      <p:sp>
        <p:nvSpPr>
          <p:cNvPr id="1226" name="Google Shape;1226;p90"/>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227" name="Google Shape;1227;p90"/>
          <p:cNvSpPr txBox="1"/>
          <p:nvPr/>
        </p:nvSpPr>
        <p:spPr>
          <a:xfrm>
            <a:off x="44450" y="1712912"/>
            <a:ext cx="9055100" cy="646112"/>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Những nội dung CBCCVCNLĐ tham gia ý kiến </a:t>
            </a:r>
            <a:r>
              <a:rPr lang="en-US" sz="1800" b="1" i="0" u="none">
                <a:solidFill>
                  <a:srgbClr val="FF0000"/>
                </a:solidFill>
                <a:latin typeface="Arial"/>
                <a:ea typeface="Arial"/>
                <a:cs typeface="Arial"/>
                <a:sym typeface="Arial"/>
              </a:rPr>
              <a:t>trước khi người đứng đầu cơ quan, đơn vị quyết định (11 nhóm nội dung)</a:t>
            </a:r>
            <a:endParaRPr/>
          </a:p>
        </p:txBody>
      </p:sp>
      <p:pic>
        <p:nvPicPr>
          <p:cNvPr id="1228" name="Google Shape;1228;p90"/>
          <p:cNvPicPr preferRelativeResize="0"/>
          <p:nvPr/>
        </p:nvPicPr>
        <p:blipFill rotWithShape="1">
          <a:blip r:embed="rId4">
            <a:alphaModFix/>
          </a:blip>
          <a:srcRect/>
          <a:stretch/>
        </p:blipFill>
        <p:spPr>
          <a:xfrm>
            <a:off x="-1554162" y="2298700"/>
            <a:ext cx="12039600" cy="407193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91"/>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234" name="Google Shape;1234;p91"/>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235" name="Google Shape;1235;p91"/>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236" name="Google Shape;1236;p91"/>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1"/>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III. CÁN BỘ, CÔNG CHỨC, VIÊN CHỨC, NGƯỜI LAO ĐỘNG </a:t>
            </a:r>
            <a:r>
              <a:rPr lang="en-US" sz="1800" b="1" i="0" u="sng">
                <a:solidFill>
                  <a:srgbClr val="FF0000"/>
                </a:solidFill>
                <a:latin typeface="Arial"/>
                <a:ea typeface="Arial"/>
                <a:cs typeface="Arial"/>
                <a:sym typeface="Arial"/>
              </a:rPr>
              <a:t>THAM GIA Ý KIẾN</a:t>
            </a:r>
            <a:endParaRPr/>
          </a:p>
        </p:txBody>
      </p:sp>
      <p:sp>
        <p:nvSpPr>
          <p:cNvPr id="1238" name="Google Shape;1238;p91"/>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239" name="Google Shape;1239;p91"/>
          <p:cNvSpPr txBox="1"/>
          <p:nvPr/>
        </p:nvSpPr>
        <p:spPr>
          <a:xfrm>
            <a:off x="44450" y="1712912"/>
            <a:ext cx="9055100" cy="646112"/>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Những nội dung CBCCVCNLĐ tham gia ý kiến </a:t>
            </a:r>
            <a:r>
              <a:rPr lang="en-US" sz="1800" b="1" i="0" u="none">
                <a:solidFill>
                  <a:srgbClr val="FF0000"/>
                </a:solidFill>
                <a:latin typeface="Arial"/>
                <a:ea typeface="Arial"/>
                <a:cs typeface="Arial"/>
                <a:sym typeface="Arial"/>
              </a:rPr>
              <a:t>trước khi người đứng đầu cơ quan, đơn vị quyết định (11 nhóm nội dung)</a:t>
            </a:r>
            <a:endParaRPr/>
          </a:p>
        </p:txBody>
      </p:sp>
      <p:pic>
        <p:nvPicPr>
          <p:cNvPr id="1240" name="Google Shape;1240;p91"/>
          <p:cNvPicPr preferRelativeResize="0"/>
          <p:nvPr/>
        </p:nvPicPr>
        <p:blipFill rotWithShape="1">
          <a:blip r:embed="rId4">
            <a:alphaModFix/>
          </a:blip>
          <a:srcRect/>
          <a:stretch/>
        </p:blipFill>
        <p:spPr>
          <a:xfrm>
            <a:off x="-1554162" y="2298700"/>
            <a:ext cx="12039600" cy="413861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92"/>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246" name="Google Shape;1246;p92"/>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247" name="Google Shape;1247;p92"/>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248" name="Google Shape;1248;p92"/>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2"/>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III. CÁN BỘ, CÔNG CHỨC, VIÊN CHỨC, NGƯỜI LAO ĐỘNG </a:t>
            </a:r>
            <a:r>
              <a:rPr lang="en-US" sz="1800" b="1" i="0" u="sng">
                <a:solidFill>
                  <a:srgbClr val="FF0000"/>
                </a:solidFill>
                <a:latin typeface="Arial"/>
                <a:ea typeface="Arial"/>
                <a:cs typeface="Arial"/>
                <a:sym typeface="Arial"/>
              </a:rPr>
              <a:t>THAM GIA Ý KIẾN</a:t>
            </a:r>
            <a:endParaRPr/>
          </a:p>
        </p:txBody>
      </p:sp>
      <p:sp>
        <p:nvSpPr>
          <p:cNvPr id="1250" name="Google Shape;1250;p92"/>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251" name="Google Shape;1251;p92"/>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Hình thức cán bộ, công chức, viên chức, người lao động tham gia ý kiến</a:t>
            </a:r>
            <a:endParaRPr/>
          </a:p>
        </p:txBody>
      </p:sp>
      <p:pic>
        <p:nvPicPr>
          <p:cNvPr id="1252" name="Google Shape;1252;p92"/>
          <p:cNvPicPr preferRelativeResize="0"/>
          <p:nvPr/>
        </p:nvPicPr>
        <p:blipFill rotWithShape="1">
          <a:blip r:embed="rId4">
            <a:alphaModFix/>
          </a:blip>
          <a:srcRect/>
          <a:stretch/>
        </p:blipFill>
        <p:spPr>
          <a:xfrm>
            <a:off x="438150" y="1847850"/>
            <a:ext cx="7956550" cy="4913312"/>
          </a:xfrm>
          <a:prstGeom prst="rect">
            <a:avLst/>
          </a:prstGeom>
          <a:noFill/>
          <a:ln>
            <a:noFill/>
          </a:ln>
        </p:spPr>
      </p:pic>
      <p:grpSp>
        <p:nvGrpSpPr>
          <p:cNvPr id="1253" name="Google Shape;1253;p92"/>
          <p:cNvGrpSpPr/>
          <p:nvPr/>
        </p:nvGrpSpPr>
        <p:grpSpPr>
          <a:xfrm>
            <a:off x="6789737" y="3446462"/>
            <a:ext cx="1916112" cy="1916112"/>
            <a:chOff x="4051974" y="466764"/>
            <a:chExt cx="1916191" cy="1916191"/>
          </a:xfrm>
        </p:grpSpPr>
        <p:sp>
          <p:nvSpPr>
            <p:cNvPr id="1254" name="Google Shape;1254;p92"/>
            <p:cNvSpPr/>
            <p:nvPr/>
          </p:nvSpPr>
          <p:spPr>
            <a:xfrm>
              <a:off x="4051974" y="466764"/>
              <a:ext cx="1916191" cy="1916191"/>
            </a:xfrm>
            <a:prstGeom prst="roundRect">
              <a:avLst>
                <a:gd name="adj" fmla="val 16667"/>
              </a:avLst>
            </a:prstGeom>
            <a:solidFill>
              <a:srgbClr val="2045AE"/>
            </a:solidFill>
            <a:ln w="254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55" name="Google Shape;1255;p92"/>
            <p:cNvSpPr txBox="1"/>
            <p:nvPr/>
          </p:nvSpPr>
          <p:spPr>
            <a:xfrm>
              <a:off x="4145640" y="560430"/>
              <a:ext cx="1728859" cy="1728859"/>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FFFFFF"/>
                </a:buClr>
                <a:buSzPts val="2000"/>
                <a:buFont typeface="Arial"/>
                <a:buNone/>
              </a:pPr>
              <a:r>
                <a:rPr lang="en-US" sz="2000" b="0" i="0" u="none">
                  <a:solidFill>
                    <a:srgbClr val="FFFFFF"/>
                  </a:solidFill>
                  <a:latin typeface="Arial"/>
                  <a:ea typeface="Arial"/>
                  <a:cs typeface="Arial"/>
                  <a:sym typeface="Arial"/>
                </a:rPr>
                <a:t>Thông qua Công đoàn và các tổ chức đoàn thể</a:t>
              </a:r>
              <a:endParaRPr/>
            </a:p>
          </p:txBody>
        </p:sp>
      </p:grpSp>
      <p:grpSp>
        <p:nvGrpSpPr>
          <p:cNvPr id="1256" name="Google Shape;1256;p92"/>
          <p:cNvGrpSpPr/>
          <p:nvPr/>
        </p:nvGrpSpPr>
        <p:grpSpPr>
          <a:xfrm>
            <a:off x="44450" y="3400425"/>
            <a:ext cx="1916112" cy="1916112"/>
            <a:chOff x="4051974" y="466764"/>
            <a:chExt cx="1916191" cy="1916191"/>
          </a:xfrm>
        </p:grpSpPr>
        <p:sp>
          <p:nvSpPr>
            <p:cNvPr id="1257" name="Google Shape;1257;p92"/>
            <p:cNvSpPr/>
            <p:nvPr/>
          </p:nvSpPr>
          <p:spPr>
            <a:xfrm>
              <a:off x="4051974" y="466764"/>
              <a:ext cx="1916191" cy="1916191"/>
            </a:xfrm>
            <a:prstGeom prst="roundRect">
              <a:avLst>
                <a:gd name="adj" fmla="val 16667"/>
              </a:avLst>
            </a:prstGeom>
            <a:solidFill>
              <a:srgbClr val="2045AE"/>
            </a:solidFill>
            <a:ln w="254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58" name="Google Shape;1258;p92"/>
            <p:cNvSpPr txBox="1"/>
            <p:nvPr/>
          </p:nvSpPr>
          <p:spPr>
            <a:xfrm>
              <a:off x="4145641" y="560431"/>
              <a:ext cx="1728857" cy="1728857"/>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FFFFFF"/>
                </a:buClr>
                <a:buSzPts val="2000"/>
                <a:buFont typeface="Arial"/>
                <a:buNone/>
              </a:pPr>
              <a:r>
                <a:rPr lang="en-US" sz="2000" b="0" i="0" u="none">
                  <a:solidFill>
                    <a:srgbClr val="FFFFFF"/>
                  </a:solidFill>
                  <a:latin typeface="Arial"/>
                  <a:ea typeface="Arial"/>
                  <a:cs typeface="Arial"/>
                  <a:sym typeface="Arial"/>
                </a:rPr>
                <a:t>Các hình thức khác không trái pháp luật</a:t>
              </a:r>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93"/>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264" name="Google Shape;1264;p93"/>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265" name="Google Shape;1265;p93"/>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266" name="Google Shape;1266;p93"/>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3"/>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IV. CÁN BỘ, CÔNG CHỨC, VIÊN CHỨC, NGƯỜI LAO ĐỘNG </a:t>
            </a:r>
            <a:r>
              <a:rPr lang="en-US" sz="1800" b="1" i="0" u="sng">
                <a:solidFill>
                  <a:srgbClr val="FF0000"/>
                </a:solidFill>
                <a:latin typeface="Arial"/>
                <a:ea typeface="Arial"/>
                <a:cs typeface="Arial"/>
                <a:sym typeface="Arial"/>
              </a:rPr>
              <a:t>KIỂM TRA, GIÁM SÁT</a:t>
            </a:r>
            <a:endParaRPr/>
          </a:p>
        </p:txBody>
      </p:sp>
      <p:sp>
        <p:nvSpPr>
          <p:cNvPr id="1268" name="Google Shape;1268;p93"/>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269" name="Google Shape;1269;p93"/>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Nội dung cán bộ, công chức, viên chức, người lao động kiểm tra, giám sát</a:t>
            </a:r>
            <a:endParaRPr/>
          </a:p>
        </p:txBody>
      </p:sp>
      <p:sp>
        <p:nvSpPr>
          <p:cNvPr id="1270" name="Google Shape;1270;p93"/>
          <p:cNvSpPr txBox="1"/>
          <p:nvPr/>
        </p:nvSpPr>
        <p:spPr>
          <a:xfrm>
            <a:off x="44450" y="2119312"/>
            <a:ext cx="9129712" cy="20161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a:solidFill>
                  <a:srgbClr val="000000"/>
                </a:solidFill>
                <a:latin typeface="Arial"/>
                <a:ea typeface="Arial"/>
                <a:cs typeface="Arial"/>
                <a:sym typeface="Arial"/>
              </a:rPr>
              <a:t>1. Cán bộ, công chức, viên chức, người lao động </a:t>
            </a:r>
            <a:r>
              <a:rPr lang="en-US" sz="2400" b="0" i="0" u="none">
                <a:solidFill>
                  <a:srgbClr val="FF0000"/>
                </a:solidFill>
                <a:latin typeface="Arial"/>
                <a:ea typeface="Arial"/>
                <a:cs typeface="Arial"/>
                <a:sym typeface="Arial"/>
              </a:rPr>
              <a:t>kiểm tra việc thực hiện các nội dung mà tập thể cán bộ, công chức, viên chức, người lao động đã bàn và quyết định:</a:t>
            </a:r>
            <a:endParaRPr sz="2400" b="0" i="0" u="none">
              <a:solidFill>
                <a:srgbClr val="000000"/>
              </a:solidFill>
              <a:latin typeface="Arial"/>
              <a:ea typeface="Arial"/>
              <a:cs typeface="Arial"/>
              <a:sym typeface="Arial"/>
            </a:endParaRPr>
          </a:p>
          <a:p>
            <a:pPr marL="0" marR="0" lvl="0" indent="0" algn="just" rtl="0">
              <a:lnSpc>
                <a:spcPct val="100000"/>
              </a:lnSpc>
              <a:spcBef>
                <a:spcPts val="60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
            </a:r>
            <a:br>
              <a:rPr lang="en-US" sz="2400" b="0" i="0" u="none">
                <a:solidFill>
                  <a:schemeClr val="dk1"/>
                </a:solidFill>
                <a:latin typeface="Arial"/>
                <a:ea typeface="Arial"/>
                <a:cs typeface="Arial"/>
                <a:sym typeface="Arial"/>
              </a:rPr>
            </a:br>
            <a:endParaRPr/>
          </a:p>
        </p:txBody>
      </p:sp>
      <p:pic>
        <p:nvPicPr>
          <p:cNvPr id="1271" name="Google Shape;1271;p93"/>
          <p:cNvPicPr preferRelativeResize="0"/>
          <p:nvPr/>
        </p:nvPicPr>
        <p:blipFill rotWithShape="1">
          <a:blip r:embed="rId4">
            <a:alphaModFix/>
          </a:blip>
          <a:srcRect/>
          <a:stretch/>
        </p:blipFill>
        <p:spPr>
          <a:xfrm>
            <a:off x="-1554162" y="3224212"/>
            <a:ext cx="12039600" cy="31273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94"/>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277" name="Google Shape;1277;p94"/>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278" name="Google Shape;1278;p94"/>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279" name="Google Shape;1279;p94"/>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4"/>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IV. CÁN BỘ, CÔNG CHỨC, VIÊN CHỨC, NGƯỜI LAO ĐỘNG </a:t>
            </a:r>
            <a:r>
              <a:rPr lang="en-US" sz="1800" b="1" i="0" u="sng">
                <a:solidFill>
                  <a:srgbClr val="FF0000"/>
                </a:solidFill>
                <a:latin typeface="Arial"/>
                <a:ea typeface="Arial"/>
                <a:cs typeface="Arial"/>
                <a:sym typeface="Arial"/>
              </a:rPr>
              <a:t>KIỂM TRA, GIÁM SÁT</a:t>
            </a:r>
            <a:endParaRPr/>
          </a:p>
        </p:txBody>
      </p:sp>
      <p:sp>
        <p:nvSpPr>
          <p:cNvPr id="1281" name="Google Shape;1281;p94"/>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282" name="Google Shape;1282;p94"/>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Nội dung cán bộ, công chức, viên chức, người lao động kiểm tra, giám sát</a:t>
            </a:r>
            <a:endParaRPr/>
          </a:p>
        </p:txBody>
      </p:sp>
      <p:sp>
        <p:nvSpPr>
          <p:cNvPr id="1283" name="Google Shape;1283;p94"/>
          <p:cNvSpPr txBox="1"/>
          <p:nvPr/>
        </p:nvSpPr>
        <p:spPr>
          <a:xfrm>
            <a:off x="44450" y="2119312"/>
            <a:ext cx="9129712" cy="3124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a:solidFill>
                  <a:srgbClr val="000000"/>
                </a:solidFill>
                <a:latin typeface="Arial"/>
                <a:ea typeface="Arial"/>
                <a:cs typeface="Arial"/>
                <a:sym typeface="Arial"/>
              </a:rPr>
              <a:t>2. Cán bộ, công chức, viên chức, người lao động </a:t>
            </a:r>
            <a:r>
              <a:rPr lang="en-US" sz="2400" b="0" i="0" u="none">
                <a:solidFill>
                  <a:srgbClr val="FF0000"/>
                </a:solidFill>
                <a:latin typeface="Arial"/>
                <a:ea typeface="Arial"/>
                <a:cs typeface="Arial"/>
                <a:sym typeface="Arial"/>
              </a:rPr>
              <a:t>giám sát việc tổ chức thực hiện dân chủ ở cơ sở </a:t>
            </a:r>
            <a:r>
              <a:rPr lang="en-US" sz="2400" b="0" i="0" u="none">
                <a:solidFill>
                  <a:srgbClr val="000000"/>
                </a:solidFill>
                <a:latin typeface="Arial"/>
                <a:ea typeface="Arial"/>
                <a:cs typeface="Arial"/>
                <a:sym typeface="Arial"/>
              </a:rPr>
              <a:t>và việc thực hiện chính sách, pháp luật của người đứng đầu, ban lãnh đạo, người có thẩm quyền của cơ quan, đơn vị, hành vi hành chính của người thực thi công vụ, nhiệm vụ tại cơ quan, đơn vị.</a:t>
            </a:r>
            <a:endParaRPr/>
          </a:p>
          <a:p>
            <a:pPr marL="0" marR="0" lvl="0" indent="0" algn="l" rtl="0">
              <a:lnSpc>
                <a:spcPct val="100000"/>
              </a:lnSpc>
              <a:spcBef>
                <a:spcPts val="60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
            </a:r>
            <a:br>
              <a:rPr lang="en-US" sz="2400" b="0" i="0" u="none">
                <a:solidFill>
                  <a:schemeClr val="dk1"/>
                </a:solidFill>
                <a:latin typeface="Arial"/>
                <a:ea typeface="Arial"/>
                <a:cs typeface="Arial"/>
                <a:sym typeface="Arial"/>
              </a:rPr>
            </a:br>
            <a:r>
              <a:rPr lang="en-US" sz="2400" b="0" i="0" u="none">
                <a:solidFill>
                  <a:schemeClr val="dk1"/>
                </a:solidFill>
                <a:latin typeface="Arial"/>
                <a:ea typeface="Arial"/>
                <a:cs typeface="Arial"/>
                <a:sym typeface="Arial"/>
              </a:rPr>
              <a:t/>
            </a:r>
            <a:br>
              <a:rPr lang="en-US" sz="2400" b="0" i="0" u="none">
                <a:solidFill>
                  <a:schemeClr val="dk1"/>
                </a:solidFill>
                <a:latin typeface="Arial"/>
                <a:ea typeface="Arial"/>
                <a:cs typeface="Arial"/>
                <a:sym typeface="Arial"/>
              </a:rPr>
            </a:br>
            <a:endParaRPr/>
          </a:p>
        </p:txBody>
      </p:sp>
      <p:pic>
        <p:nvPicPr>
          <p:cNvPr id="1284" name="Google Shape;1284;p94" descr="Dự thảo Luật Thực hiện dân chủ ở xã, phường, thị trấn: Hướng tới thực chất,  tránh hình thức » Báo Phụ Nữ Việt Nam"/>
          <p:cNvPicPr preferRelativeResize="0"/>
          <p:nvPr/>
        </p:nvPicPr>
        <p:blipFill rotWithShape="1">
          <a:blip r:embed="rId4">
            <a:alphaModFix/>
          </a:blip>
          <a:srcRect/>
          <a:stretch/>
        </p:blipFill>
        <p:spPr>
          <a:xfrm>
            <a:off x="177800" y="3990975"/>
            <a:ext cx="4527550" cy="2393950"/>
          </a:xfrm>
          <a:prstGeom prst="rect">
            <a:avLst/>
          </a:prstGeom>
          <a:noFill/>
          <a:ln>
            <a:noFill/>
          </a:ln>
        </p:spPr>
      </p:pic>
      <p:pic>
        <p:nvPicPr>
          <p:cNvPr id="1285" name="Google Shape;1285;p94" descr="Thẩm quyền và quyết định bổ nhiệm người đứng đầu chi nhánh"/>
          <p:cNvPicPr preferRelativeResize="0"/>
          <p:nvPr/>
        </p:nvPicPr>
        <p:blipFill rotWithShape="1">
          <a:blip r:embed="rId5">
            <a:alphaModFix/>
          </a:blip>
          <a:srcRect/>
          <a:stretch/>
        </p:blipFill>
        <p:spPr>
          <a:xfrm>
            <a:off x="4856162" y="3990975"/>
            <a:ext cx="4070350" cy="24193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95"/>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291" name="Google Shape;1291;p95"/>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292" name="Google Shape;1292;p95"/>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293" name="Google Shape;1293;p95"/>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5"/>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IV. CÁN BỘ, CÔNG CHỨC, VIÊN CHỨC, NGƯỜI LAO ĐỘNG </a:t>
            </a:r>
            <a:r>
              <a:rPr lang="en-US" sz="1800" b="1" i="0" u="sng">
                <a:solidFill>
                  <a:srgbClr val="FF0000"/>
                </a:solidFill>
                <a:latin typeface="Arial"/>
                <a:ea typeface="Arial"/>
                <a:cs typeface="Arial"/>
                <a:sym typeface="Arial"/>
              </a:rPr>
              <a:t>KIỂM TRA, GIÁM SÁT</a:t>
            </a:r>
            <a:endParaRPr/>
          </a:p>
        </p:txBody>
      </p:sp>
      <p:sp>
        <p:nvSpPr>
          <p:cNvPr id="1295" name="Google Shape;1295;p95"/>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296" name="Google Shape;1296;p95"/>
          <p:cNvSpPr txBox="1"/>
          <p:nvPr/>
        </p:nvSpPr>
        <p:spPr>
          <a:xfrm>
            <a:off x="44450" y="1712912"/>
            <a:ext cx="4832350" cy="923925"/>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Cán bộ, công chức, viên chức, người lao động </a:t>
            </a:r>
            <a:r>
              <a:rPr lang="en-US" sz="1800" b="1" i="0" u="none">
                <a:solidFill>
                  <a:srgbClr val="FF0000"/>
                </a:solidFill>
                <a:latin typeface="Arial"/>
                <a:ea typeface="Arial"/>
                <a:cs typeface="Arial"/>
                <a:sym typeface="Arial"/>
              </a:rPr>
              <a:t>trực tiếp thực hiện việc kiểm tra, giám sát thông qua</a:t>
            </a:r>
            <a:endParaRPr/>
          </a:p>
        </p:txBody>
      </p:sp>
      <p:pic>
        <p:nvPicPr>
          <p:cNvPr id="1297" name="Google Shape;1297;p95"/>
          <p:cNvPicPr preferRelativeResize="0"/>
          <p:nvPr/>
        </p:nvPicPr>
        <p:blipFill rotWithShape="1">
          <a:blip r:embed="rId4">
            <a:alphaModFix/>
          </a:blip>
          <a:srcRect/>
          <a:stretch/>
        </p:blipFill>
        <p:spPr>
          <a:xfrm>
            <a:off x="-1908175" y="2438400"/>
            <a:ext cx="7961312" cy="4913312"/>
          </a:xfrm>
          <a:prstGeom prst="rect">
            <a:avLst/>
          </a:prstGeom>
          <a:noFill/>
          <a:ln>
            <a:noFill/>
          </a:ln>
        </p:spPr>
      </p:pic>
      <p:sp>
        <p:nvSpPr>
          <p:cNvPr id="1298" name="Google Shape;1298;p95"/>
          <p:cNvSpPr txBox="1"/>
          <p:nvPr/>
        </p:nvSpPr>
        <p:spPr>
          <a:xfrm>
            <a:off x="5089525" y="1712912"/>
            <a:ext cx="3808412" cy="1477962"/>
          </a:xfrm>
          <a:prstGeom prst="rect">
            <a:avLst/>
          </a:prstGeom>
          <a:solidFill>
            <a:srgbClr val="F0F0F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Cán bộ, công chức, viên chức, người lao động thực hiện việc kiểm tra, giám sát thông qua hoạt động của </a:t>
            </a:r>
            <a:r>
              <a:rPr lang="en-US" sz="1800" b="1" i="0" u="none">
                <a:solidFill>
                  <a:srgbClr val="FF0000"/>
                </a:solidFill>
                <a:latin typeface="Arial"/>
                <a:ea typeface="Arial"/>
                <a:cs typeface="Arial"/>
                <a:sym typeface="Arial"/>
              </a:rPr>
              <a:t>Ban Thanh tra nhân dân ở cơ quan, đơn vị</a:t>
            </a:r>
            <a:endParaRPr/>
          </a:p>
        </p:txBody>
      </p:sp>
      <p:pic>
        <p:nvPicPr>
          <p:cNvPr id="1299" name="Google Shape;1299;p95" descr="Hướng dẫn tổ chức và hoạt động của Ban Thanh tra Nhân dân Trường ĐHNN –  ĐHQGHN nhiệm kỳ 2022-2024 – Trường Đại học Ngoại ngữ – Đại học Quốc gia Hà  Nội"/>
          <p:cNvPicPr preferRelativeResize="0"/>
          <p:nvPr/>
        </p:nvPicPr>
        <p:blipFill rotWithShape="1">
          <a:blip r:embed="rId5">
            <a:alphaModFix/>
          </a:blip>
          <a:srcRect/>
          <a:stretch/>
        </p:blipFill>
        <p:spPr>
          <a:xfrm>
            <a:off x="5051425" y="3475037"/>
            <a:ext cx="3897312" cy="2592387"/>
          </a:xfrm>
          <a:prstGeom prst="rect">
            <a:avLst/>
          </a:prstGeom>
          <a:noFill/>
          <a:ln>
            <a:noFill/>
          </a:ln>
        </p:spPr>
      </p:pic>
      <p:sp>
        <p:nvSpPr>
          <p:cNvPr id="1300" name="Google Shape;1300;p95"/>
          <p:cNvSpPr/>
          <p:nvPr/>
        </p:nvSpPr>
        <p:spPr>
          <a:xfrm>
            <a:off x="5101139" y="3474586"/>
            <a:ext cx="478302" cy="581025"/>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96"/>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306" name="Google Shape;1306;p96"/>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307" name="Google Shape;1307;p96"/>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308" name="Google Shape;1308;p96"/>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6"/>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IV. CÁN BỘ, CÔNG CHỨC, VIÊN CHỨC, NGƯỜI LAO ĐỘNG </a:t>
            </a:r>
            <a:r>
              <a:rPr lang="en-US" sz="1800" b="1" i="0" u="sng">
                <a:solidFill>
                  <a:srgbClr val="FF0000"/>
                </a:solidFill>
                <a:latin typeface="Arial"/>
                <a:ea typeface="Arial"/>
                <a:cs typeface="Arial"/>
                <a:sym typeface="Arial"/>
              </a:rPr>
              <a:t>KIỂM TRA, GIÁM SÁT</a:t>
            </a:r>
            <a:endParaRPr/>
          </a:p>
        </p:txBody>
      </p:sp>
      <p:sp>
        <p:nvSpPr>
          <p:cNvPr id="1310" name="Google Shape;1310;p96"/>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311" name="Google Shape;1311;p96"/>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BAN THANH TRA NHÂN DÂN Ở CƠ QUAN, ĐƠN VỊ</a:t>
            </a:r>
            <a:endParaRPr/>
          </a:p>
        </p:txBody>
      </p:sp>
      <p:pic>
        <p:nvPicPr>
          <p:cNvPr id="1312" name="Google Shape;1312;p96"/>
          <p:cNvPicPr preferRelativeResize="0"/>
          <p:nvPr/>
        </p:nvPicPr>
        <p:blipFill rotWithShape="1">
          <a:blip r:embed="rId4">
            <a:alphaModFix/>
          </a:blip>
          <a:srcRect/>
          <a:stretch/>
        </p:blipFill>
        <p:spPr>
          <a:xfrm>
            <a:off x="-1554162" y="2298700"/>
            <a:ext cx="12039600" cy="2614612"/>
          </a:xfrm>
          <a:prstGeom prst="rect">
            <a:avLst/>
          </a:prstGeom>
          <a:noFill/>
          <a:ln>
            <a:noFill/>
          </a:ln>
        </p:spPr>
      </p:pic>
      <p:pic>
        <p:nvPicPr>
          <p:cNvPr id="1313" name="Google Shape;1313;p96" descr="Hội nghị tổng kết hoạt động của Ban Thanh tra nhân dân, Ban Giám sát đầu tư  cộng đồng của phường nhiệm kỳ năm 2018-2020; ra mắt Ban Thanh tra nhân dân"/>
          <p:cNvPicPr preferRelativeResize="0"/>
          <p:nvPr/>
        </p:nvPicPr>
        <p:blipFill rotWithShape="1">
          <a:blip r:embed="rId5">
            <a:alphaModFix/>
          </a:blip>
          <a:srcRect/>
          <a:stretch/>
        </p:blipFill>
        <p:spPr>
          <a:xfrm>
            <a:off x="0" y="5029200"/>
            <a:ext cx="2466975" cy="1847850"/>
          </a:xfrm>
          <a:prstGeom prst="rect">
            <a:avLst/>
          </a:prstGeom>
          <a:noFill/>
          <a:ln>
            <a:noFill/>
          </a:ln>
        </p:spPr>
      </p:pic>
      <p:pic>
        <p:nvPicPr>
          <p:cNvPr id="1314" name="Google Shape;1314;p96" descr="Có được bầu làm thanh tra trong Ban thanh tra nhân dân khi vợ làm kế toán  trường học nơi mình đang công tác giảng dạy không?"/>
          <p:cNvPicPr preferRelativeResize="0"/>
          <p:nvPr/>
        </p:nvPicPr>
        <p:blipFill rotWithShape="1">
          <a:blip r:embed="rId6">
            <a:alphaModFix/>
          </a:blip>
          <a:srcRect/>
          <a:stretch/>
        </p:blipFill>
        <p:spPr>
          <a:xfrm>
            <a:off x="5715000" y="5029200"/>
            <a:ext cx="3429000" cy="1847850"/>
          </a:xfrm>
          <a:prstGeom prst="rect">
            <a:avLst/>
          </a:prstGeom>
          <a:noFill/>
          <a:ln>
            <a:noFill/>
          </a:ln>
        </p:spPr>
      </p:pic>
      <p:pic>
        <p:nvPicPr>
          <p:cNvPr id="1315" name="Google Shape;1315;p96" descr="Phiên họp lần thứ nhất của Ban Thanh tra nhân dân Trường Đại học Sư phạm –"/>
          <p:cNvPicPr preferRelativeResize="0"/>
          <p:nvPr/>
        </p:nvPicPr>
        <p:blipFill rotWithShape="1">
          <a:blip r:embed="rId7">
            <a:alphaModFix/>
          </a:blip>
          <a:srcRect/>
          <a:stretch/>
        </p:blipFill>
        <p:spPr>
          <a:xfrm>
            <a:off x="2466975" y="5038725"/>
            <a:ext cx="3781425" cy="18161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97"/>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321" name="Google Shape;1321;p97"/>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322" name="Google Shape;1322;p97"/>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323" name="Google Shape;1323;p97"/>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7"/>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IV. CÁN BỘ, CÔNG CHỨC, VIÊN CHỨC, NGƯỜI LAO ĐỘNG </a:t>
            </a:r>
            <a:r>
              <a:rPr lang="en-US" sz="1800" b="1" i="0" u="sng">
                <a:solidFill>
                  <a:srgbClr val="FF0000"/>
                </a:solidFill>
                <a:latin typeface="Arial"/>
                <a:ea typeface="Arial"/>
                <a:cs typeface="Arial"/>
                <a:sym typeface="Arial"/>
              </a:rPr>
              <a:t>KIỂM TRA, GIÁM SÁT</a:t>
            </a:r>
            <a:endParaRPr/>
          </a:p>
        </p:txBody>
      </p:sp>
      <p:sp>
        <p:nvSpPr>
          <p:cNvPr id="1325" name="Google Shape;1325;p97"/>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326" name="Google Shape;1326;p97"/>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BAN THANH TRA NHÂN DÂN Ở CƠ QUAN, ĐƠN VỊ</a:t>
            </a:r>
            <a:endParaRPr/>
          </a:p>
        </p:txBody>
      </p:sp>
      <p:pic>
        <p:nvPicPr>
          <p:cNvPr id="1327" name="Google Shape;1327;p97"/>
          <p:cNvPicPr preferRelativeResize="0"/>
          <p:nvPr/>
        </p:nvPicPr>
        <p:blipFill rotWithShape="1">
          <a:blip r:embed="rId4">
            <a:alphaModFix/>
          </a:blip>
          <a:srcRect/>
          <a:stretch/>
        </p:blipFill>
        <p:spPr>
          <a:xfrm>
            <a:off x="-1554162" y="2614612"/>
            <a:ext cx="12039600" cy="3878262"/>
          </a:xfrm>
          <a:prstGeom prst="rect">
            <a:avLst/>
          </a:prstGeom>
          <a:noFill/>
          <a:ln>
            <a:noFill/>
          </a:ln>
        </p:spPr>
      </p:pic>
      <p:sp>
        <p:nvSpPr>
          <p:cNvPr id="1328" name="Google Shape;1328;p97"/>
          <p:cNvSpPr txBox="1"/>
          <p:nvPr/>
        </p:nvSpPr>
        <p:spPr>
          <a:xfrm>
            <a:off x="44450" y="2098675"/>
            <a:ext cx="9055100"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 Nhiệm vụ, quyền hạn của Ban Thanh tra nhân dân ở cơ quan, đơn vị</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98"/>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3)</a:t>
            </a:r>
            <a:endParaRPr/>
          </a:p>
        </p:txBody>
      </p:sp>
      <p:sp>
        <p:nvSpPr>
          <p:cNvPr id="1334" name="Google Shape;1334;p98"/>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335" name="Google Shape;1335;p98"/>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en-US" sz="1800" b="1" i="0" u="none">
                <a:solidFill>
                  <a:srgbClr val="C00000"/>
                </a:solidFill>
                <a:latin typeface="Arial"/>
                <a:ea typeface="Arial"/>
                <a:cs typeface="Arial"/>
                <a:sym typeface="Arial"/>
              </a:rPr>
              <a:t>THỰC HIỆN DÂN CHỦ Ở CƠ QUAN, ĐƠN VỊ</a:t>
            </a:r>
            <a:endParaRPr/>
          </a:p>
        </p:txBody>
      </p:sp>
      <p:sp>
        <p:nvSpPr>
          <p:cNvPr id="1336" name="Google Shape;1336;p98"/>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8"/>
          <p:cNvSpPr txBox="1"/>
          <p:nvPr/>
        </p:nvSpPr>
        <p:spPr>
          <a:xfrm>
            <a:off x="0" y="1346200"/>
            <a:ext cx="91297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0" u="sng">
                <a:solidFill>
                  <a:srgbClr val="0000FF"/>
                </a:solidFill>
                <a:latin typeface="Arial"/>
                <a:ea typeface="Arial"/>
                <a:cs typeface="Arial"/>
                <a:sym typeface="Arial"/>
              </a:rPr>
              <a:t>IV. CÁN BỘ, CÔNG CHỨC, VIÊN CHỨC, NGƯỜI LAO ĐỘNG </a:t>
            </a:r>
            <a:r>
              <a:rPr lang="en-US" sz="1800" b="1" i="0" u="sng">
                <a:solidFill>
                  <a:srgbClr val="FF0000"/>
                </a:solidFill>
                <a:latin typeface="Arial"/>
                <a:ea typeface="Arial"/>
                <a:cs typeface="Arial"/>
                <a:sym typeface="Arial"/>
              </a:rPr>
              <a:t>KIỂM TRA, GIÁM SÁT</a:t>
            </a:r>
            <a:endParaRPr/>
          </a:p>
        </p:txBody>
      </p:sp>
      <p:sp>
        <p:nvSpPr>
          <p:cNvPr id="1338" name="Google Shape;1338;p98"/>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sp>
        <p:nvSpPr>
          <p:cNvPr id="1339" name="Google Shape;1339;p98"/>
          <p:cNvSpPr txBox="1"/>
          <p:nvPr/>
        </p:nvSpPr>
        <p:spPr>
          <a:xfrm>
            <a:off x="44450" y="1712912"/>
            <a:ext cx="9055100" cy="36988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BAN THANH TRA NHÂN DÂN Ở CƠ QUAN, ĐƠN VỊ</a:t>
            </a:r>
            <a:endParaRPr/>
          </a:p>
        </p:txBody>
      </p:sp>
      <p:pic>
        <p:nvPicPr>
          <p:cNvPr id="1340" name="Google Shape;1340;p98"/>
          <p:cNvPicPr preferRelativeResize="0"/>
          <p:nvPr/>
        </p:nvPicPr>
        <p:blipFill rotWithShape="1">
          <a:blip r:embed="rId4">
            <a:alphaModFix/>
          </a:blip>
          <a:srcRect/>
          <a:stretch/>
        </p:blipFill>
        <p:spPr>
          <a:xfrm>
            <a:off x="-1554162" y="2614612"/>
            <a:ext cx="12039600" cy="3938587"/>
          </a:xfrm>
          <a:prstGeom prst="rect">
            <a:avLst/>
          </a:prstGeom>
          <a:noFill/>
          <a:ln>
            <a:noFill/>
          </a:ln>
        </p:spPr>
      </p:pic>
      <p:sp>
        <p:nvSpPr>
          <p:cNvPr id="1341" name="Google Shape;1341;p98"/>
          <p:cNvSpPr txBox="1"/>
          <p:nvPr/>
        </p:nvSpPr>
        <p:spPr>
          <a:xfrm>
            <a:off x="44450" y="2098675"/>
            <a:ext cx="9055100"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 Nhiệm vụ, quyền hạn của Ban Thanh tra nhân dân ở cơ quan, đơn vị</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99"/>
          <p:cNvSpPr txBox="1"/>
          <p:nvPr/>
        </p:nvSpPr>
        <p:spPr>
          <a:xfrm>
            <a:off x="0" y="38100"/>
            <a:ext cx="912971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Phần 2. Những nội dung cơ bản của</a:t>
            </a:r>
            <a:endParaRPr/>
          </a:p>
          <a:p>
            <a:pPr marL="0" marR="0" lvl="0" indent="0" algn="ctr" rtl="0">
              <a:lnSpc>
                <a:spcPct val="100000"/>
              </a:lnSpc>
              <a:spcBef>
                <a:spcPts val="0"/>
              </a:spcBef>
              <a:spcAft>
                <a:spcPts val="0"/>
              </a:spcAft>
              <a:buClr>
                <a:srgbClr val="FFFF00"/>
              </a:buClr>
              <a:buSzPts val="2000"/>
              <a:buFont typeface="Arial"/>
              <a:buNone/>
            </a:pPr>
            <a:r>
              <a:rPr lang="en-US" sz="2000" b="1" i="1" u="none">
                <a:solidFill>
                  <a:srgbClr val="FFFF00"/>
                </a:solidFill>
                <a:latin typeface="Arial"/>
                <a:ea typeface="Arial"/>
                <a:cs typeface="Arial"/>
                <a:sym typeface="Arial"/>
              </a:rPr>
              <a:t>Luật  Thực hiện dân chủ ở cơ sở năm 2022 </a:t>
            </a:r>
            <a:r>
              <a:rPr lang="en-US" sz="2000" b="1" i="1" u="none">
                <a:solidFill>
                  <a:schemeClr val="lt1"/>
                </a:solidFill>
                <a:latin typeface="Arial"/>
                <a:ea typeface="Arial"/>
                <a:cs typeface="Arial"/>
                <a:sym typeface="Arial"/>
              </a:rPr>
              <a:t>(Chương 4)</a:t>
            </a:r>
            <a:endParaRPr/>
          </a:p>
        </p:txBody>
      </p:sp>
      <p:sp>
        <p:nvSpPr>
          <p:cNvPr id="1347" name="Google Shape;1347;p99"/>
          <p:cNvSpPr txBox="1"/>
          <p:nvPr/>
        </p:nvSpPr>
        <p:spPr>
          <a:xfrm>
            <a:off x="0" y="6477000"/>
            <a:ext cx="9129712" cy="40005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000"/>
              <a:buFont typeface="Arial"/>
              <a:buNone/>
            </a:pPr>
            <a:r>
              <a:rPr lang="en-US" sz="2000" b="1" i="0" u="none">
                <a:solidFill>
                  <a:srgbClr val="00B0F0"/>
                </a:solidFill>
                <a:latin typeface="Arial"/>
                <a:ea typeface="Arial"/>
                <a:cs typeface="Arial"/>
                <a:sym typeface="Arial"/>
              </a:rPr>
              <a:t>Đăng ký Kênh </a:t>
            </a:r>
            <a:r>
              <a:rPr lang="en-US" sz="2000" b="1" i="0" u="none">
                <a:solidFill>
                  <a:srgbClr val="FF0000"/>
                </a:solidFill>
                <a:latin typeface="Arial"/>
                <a:ea typeface="Arial"/>
                <a:cs typeface="Arial"/>
                <a:sym typeface="Arial"/>
              </a:rPr>
              <a:t>trangtinphapluat </a:t>
            </a:r>
            <a:r>
              <a:rPr lang="en-US" sz="2000" b="1" i="0" u="none">
                <a:solidFill>
                  <a:srgbClr val="00B0F0"/>
                </a:solidFill>
                <a:latin typeface="Arial"/>
                <a:ea typeface="Arial"/>
                <a:cs typeface="Arial"/>
                <a:sym typeface="Arial"/>
              </a:rPr>
              <a:t>để xem các clip mới nhất!</a:t>
            </a:r>
            <a:endParaRPr/>
          </a:p>
        </p:txBody>
      </p:sp>
      <p:sp>
        <p:nvSpPr>
          <p:cNvPr id="1348" name="Google Shape;1348;p99"/>
          <p:cNvSpPr txBox="1"/>
          <p:nvPr/>
        </p:nvSpPr>
        <p:spPr>
          <a:xfrm>
            <a:off x="9525" y="936625"/>
            <a:ext cx="9120187" cy="369887"/>
          </a:xfrm>
          <a:prstGeom prst="rect">
            <a:avLst/>
          </a:prstGeom>
          <a:solidFill>
            <a:srgbClr val="DAF1D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THỰC HIỆN DÂN CHỦ Ở TỔ CHỨC CÓ SỬ DỤNG LAO ĐỘNG</a:t>
            </a:r>
            <a:endParaRPr/>
          </a:p>
        </p:txBody>
      </p:sp>
      <p:sp>
        <p:nvSpPr>
          <p:cNvPr id="1349" name="Google Shape;1349;p99"/>
          <p:cNvSpPr/>
          <p:nvPr/>
        </p:nvSpPr>
        <p:spPr>
          <a:xfrm>
            <a:off x="44767" y="14458"/>
            <a:ext cx="838200" cy="881478"/>
          </a:xfrm>
          <a:prstGeom prst="ellipse">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9"/>
          <p:cNvSpPr txBox="1"/>
          <p:nvPr/>
        </p:nvSpPr>
        <p:spPr>
          <a:xfrm>
            <a:off x="0" y="1346200"/>
            <a:ext cx="9129712" cy="114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 THỰC HIỆN DÂN CHỦ </a:t>
            </a:r>
            <a:r>
              <a:rPr lang="en-US" sz="1600" b="1" i="0" u="sng">
                <a:solidFill>
                  <a:srgbClr val="FF0000"/>
                </a:solidFill>
                <a:latin typeface="Arial"/>
                <a:ea typeface="Arial"/>
                <a:cs typeface="Arial"/>
                <a:sym typeface="Arial"/>
              </a:rPr>
              <a:t>Ở DOANH NGHIỆP NHÀ NƯỚC</a:t>
            </a:r>
            <a:endParaRPr sz="1600" b="0" i="0" u="sng">
              <a:solidFill>
                <a:srgbClr val="FF0000"/>
              </a:solidFill>
              <a:latin typeface="Arial"/>
              <a:ea typeface="Arial"/>
              <a:cs typeface="Arial"/>
              <a:sym typeface="Arial"/>
            </a:endParaRPr>
          </a:p>
          <a:p>
            <a:pPr marL="0" marR="0" lvl="0" indent="0" algn="l" rtl="0">
              <a:lnSpc>
                <a:spcPct val="100000"/>
              </a:lnSpc>
              <a:spcBef>
                <a:spcPts val="920"/>
              </a:spcBef>
              <a:spcAft>
                <a:spcPts val="0"/>
              </a:spcAft>
              <a:buClr>
                <a:schemeClr val="accent1"/>
              </a:buClr>
              <a:buSzPts val="1600"/>
              <a:buFont typeface="Arial"/>
              <a:buNone/>
            </a:pPr>
            <a:r>
              <a:rPr lang="en-US" sz="1600" b="1" i="0" u="none">
                <a:solidFill>
                  <a:schemeClr val="accent1"/>
                </a:solidFill>
                <a:latin typeface="Arial"/>
                <a:ea typeface="Arial"/>
                <a:cs typeface="Arial"/>
                <a:sym typeface="Arial"/>
              </a:rPr>
              <a:t/>
            </a:r>
            <a:br>
              <a:rPr lang="en-US" sz="1600" b="1" i="0" u="none">
                <a:solidFill>
                  <a:schemeClr val="accent1"/>
                </a:solidFill>
                <a:latin typeface="Arial"/>
                <a:ea typeface="Arial"/>
                <a:cs typeface="Arial"/>
                <a:sym typeface="Arial"/>
              </a:rPr>
            </a:br>
            <a:endParaRPr/>
          </a:p>
        </p:txBody>
      </p:sp>
      <p:sp>
        <p:nvSpPr>
          <p:cNvPr id="1351" name="Google Shape;1351;p99"/>
          <p:cNvSpPr txBox="1"/>
          <p:nvPr/>
        </p:nvSpPr>
        <p:spPr>
          <a:xfrm>
            <a:off x="0" y="3171825"/>
            <a:ext cx="89265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
            </a:r>
            <a:br>
              <a:rPr lang="en-US" sz="2000" b="0" i="0" u="none">
                <a:solidFill>
                  <a:schemeClr val="dk1"/>
                </a:solidFill>
                <a:latin typeface="Arial"/>
                <a:ea typeface="Arial"/>
                <a:cs typeface="Arial"/>
                <a:sym typeface="Arial"/>
              </a:rPr>
            </a:br>
            <a:endParaRPr/>
          </a:p>
        </p:txBody>
      </p:sp>
      <p:pic>
        <p:nvPicPr>
          <p:cNvPr id="1352" name="Google Shape;1352;p99"/>
          <p:cNvPicPr preferRelativeResize="0"/>
          <p:nvPr/>
        </p:nvPicPr>
        <p:blipFill rotWithShape="1">
          <a:blip r:embed="rId4">
            <a:alphaModFix/>
          </a:blip>
          <a:srcRect/>
          <a:stretch/>
        </p:blipFill>
        <p:spPr>
          <a:xfrm>
            <a:off x="-1554162" y="3071812"/>
            <a:ext cx="12039600" cy="3421062"/>
          </a:xfrm>
          <a:prstGeom prst="rect">
            <a:avLst/>
          </a:prstGeom>
          <a:noFill/>
          <a:ln>
            <a:noFill/>
          </a:ln>
        </p:spPr>
      </p:pic>
      <p:sp>
        <p:nvSpPr>
          <p:cNvPr id="1353" name="Google Shape;1353;p99"/>
          <p:cNvSpPr txBox="1"/>
          <p:nvPr/>
        </p:nvSpPr>
        <p:spPr>
          <a:xfrm>
            <a:off x="38100" y="1741487"/>
            <a:ext cx="8926512" cy="12017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 Những nội dung doanh nghiệp nhà nước phải công khai</a:t>
            </a:r>
            <a:endParaRPr/>
          </a:p>
          <a:p>
            <a:pPr marL="0" marR="0" lvl="0" indent="0" algn="just" rtl="0">
              <a:lnSpc>
                <a:spcPct val="100000"/>
              </a:lnSpc>
              <a:spcBef>
                <a:spcPts val="0"/>
              </a:spcBef>
              <a:spcAft>
                <a:spcPts val="0"/>
              </a:spcAft>
              <a:buClr>
                <a:srgbClr val="0070C0"/>
              </a:buClr>
              <a:buSzPts val="1800"/>
              <a:buFont typeface="Arial"/>
              <a:buNone/>
            </a:pPr>
            <a:r>
              <a:rPr lang="en-US" sz="1800" b="1" i="0" u="none">
                <a:solidFill>
                  <a:srgbClr val="0070C0"/>
                </a:solidFill>
                <a:latin typeface="Arial"/>
                <a:ea typeface="Arial"/>
                <a:cs typeface="Arial"/>
                <a:sym typeface="Arial"/>
              </a:rPr>
              <a:t>Trừ các thông tin thuộc bí mật nhà nước, bí mật kinh doanh hoặc thông tin chưa được công khai </a:t>
            </a:r>
            <a:r>
              <a:rPr lang="en-US" sz="1800" b="0" i="0" u="none">
                <a:solidFill>
                  <a:srgbClr val="000000"/>
                </a:solidFill>
                <a:latin typeface="Arial"/>
                <a:ea typeface="Arial"/>
                <a:cs typeface="Arial"/>
                <a:sym typeface="Arial"/>
              </a:rPr>
              <a:t>theo quy định của pháp luật, doanh nghiệp nhà nước phải công khai trong nội bộ doanh nghiệp các nội dung sau đây:</a:t>
            </a:r>
            <a:endParaRPr/>
          </a:p>
        </p:txBody>
      </p:sp>
    </p:spTree>
  </p:cSld>
  <p:clrMapOvr>
    <a:masterClrMapping/>
  </p:clrMapOvr>
</p:sld>
</file>

<file path=ppt/theme/theme1.xml><?xml version="1.0" encoding="utf-8"?>
<a:theme xmlns:a="http://schemas.openxmlformats.org/drawingml/2006/main" name="cdb2004c007l">
  <a:themeElements>
    <a:clrScheme name="cdb2004c007l 3">
      <a:dk1>
        <a:srgbClr val="000066"/>
      </a:dk1>
      <a:lt1>
        <a:srgbClr val="FFFFFF"/>
      </a:lt1>
      <a:dk2>
        <a:srgbClr val="50A834"/>
      </a:dk2>
      <a:lt2>
        <a:srgbClr val="B2B2B2"/>
      </a:lt2>
      <a:accent1>
        <a:srgbClr val="2045AE"/>
      </a:accent1>
      <a:accent2>
        <a:srgbClr val="FF9933"/>
      </a:accent2>
      <a:accent3>
        <a:srgbClr val="FFFFFF"/>
      </a:accent3>
      <a:accent4>
        <a:srgbClr val="000056"/>
      </a:accent4>
      <a:accent5>
        <a:srgbClr val="ABB0D3"/>
      </a:accent5>
      <a:accent6>
        <a:srgbClr val="E78A2D"/>
      </a:accent6>
      <a:hlink>
        <a:srgbClr val="3DC5C5"/>
      </a:hlink>
      <a:folHlink>
        <a:srgbClr val="6B41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db2004c007l">
  <a:themeElements>
    <a:clrScheme name="cdb2004c007l 3">
      <a:dk1>
        <a:srgbClr val="000066"/>
      </a:dk1>
      <a:lt1>
        <a:srgbClr val="FFFFFF"/>
      </a:lt1>
      <a:dk2>
        <a:srgbClr val="50A834"/>
      </a:dk2>
      <a:lt2>
        <a:srgbClr val="B2B2B2"/>
      </a:lt2>
      <a:accent1>
        <a:srgbClr val="2045AE"/>
      </a:accent1>
      <a:accent2>
        <a:srgbClr val="FF9933"/>
      </a:accent2>
      <a:accent3>
        <a:srgbClr val="FFFFFF"/>
      </a:accent3>
      <a:accent4>
        <a:srgbClr val="000056"/>
      </a:accent4>
      <a:accent5>
        <a:srgbClr val="ABB0D3"/>
      </a:accent5>
      <a:accent6>
        <a:srgbClr val="E78A2D"/>
      </a:accent6>
      <a:hlink>
        <a:srgbClr val="3DC5C5"/>
      </a:hlink>
      <a:folHlink>
        <a:srgbClr val="6B41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10614</Words>
  <Application>Microsoft Office PowerPoint</Application>
  <PresentationFormat>On-screen Show (4:3)</PresentationFormat>
  <Paragraphs>792</Paragraphs>
  <Slides>108</Slides>
  <Notes>108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108</vt:i4>
      </vt:variant>
    </vt:vector>
  </HeadingPairs>
  <TitlesOfParts>
    <vt:vector size="114" baseType="lpstr">
      <vt:lpstr>Arial</vt:lpstr>
      <vt:lpstr>Noto Sans Symbols</vt:lpstr>
      <vt:lpstr>Times New Roman</vt:lpstr>
      <vt:lpstr>Verdana</vt:lpstr>
      <vt:lpstr>cdb2004c007l</vt:lpstr>
      <vt:lpstr>1_cdb2004c007l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Hong Linh</dc:creator>
  <cp:lastModifiedBy>THU</cp:lastModifiedBy>
  <cp:revision>1</cp:revision>
  <dcterms:created xsi:type="dcterms:W3CDTF">2007-10-24T08:34:39Z</dcterms:created>
  <dcterms:modified xsi:type="dcterms:W3CDTF">2023-07-05T08:17:19Z</dcterms:modified>
</cp:coreProperties>
</file>